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9" r:id="rId5"/>
    <p:sldMasterId id="2147483669" r:id="rId6"/>
  </p:sldMasterIdLst>
  <p:notesMasterIdLst>
    <p:notesMasterId r:id="rId44"/>
  </p:notesMasterIdLst>
  <p:handoutMasterIdLst>
    <p:handoutMasterId r:id="rId45"/>
  </p:handoutMasterIdLst>
  <p:sldIdLst>
    <p:sldId id="266" r:id="rId7"/>
    <p:sldId id="259" r:id="rId8"/>
    <p:sldId id="270" r:id="rId9"/>
    <p:sldId id="271" r:id="rId10"/>
    <p:sldId id="704" r:id="rId11"/>
    <p:sldId id="705" r:id="rId12"/>
    <p:sldId id="283" r:id="rId13"/>
    <p:sldId id="314" r:id="rId14"/>
    <p:sldId id="315" r:id="rId15"/>
    <p:sldId id="316" r:id="rId16"/>
    <p:sldId id="317" r:id="rId17"/>
    <p:sldId id="318" r:id="rId18"/>
    <p:sldId id="319" r:id="rId19"/>
    <p:sldId id="320" r:id="rId20"/>
    <p:sldId id="304" r:id="rId21"/>
    <p:sldId id="312" r:id="rId22"/>
    <p:sldId id="274" r:id="rId23"/>
    <p:sldId id="275" r:id="rId24"/>
    <p:sldId id="273" r:id="rId25"/>
    <p:sldId id="709" r:id="rId26"/>
    <p:sldId id="710" r:id="rId27"/>
    <p:sldId id="300" r:id="rId28"/>
    <p:sldId id="702" r:id="rId29"/>
    <p:sldId id="708" r:id="rId30"/>
    <p:sldId id="413" r:id="rId31"/>
    <p:sldId id="701" r:id="rId32"/>
    <p:sldId id="291" r:id="rId33"/>
    <p:sldId id="706" r:id="rId34"/>
    <p:sldId id="296" r:id="rId35"/>
    <p:sldId id="707" r:id="rId36"/>
    <p:sldId id="288" r:id="rId37"/>
    <p:sldId id="297" r:id="rId38"/>
    <p:sldId id="289" r:id="rId39"/>
    <p:sldId id="290" r:id="rId40"/>
    <p:sldId id="295" r:id="rId41"/>
    <p:sldId id="286" r:id="rId42"/>
    <p:sldId id="281" r:id="rId4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84">
          <p15:clr>
            <a:srgbClr val="A4A3A4"/>
          </p15:clr>
        </p15:guide>
        <p15:guide id="2" pos="2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A72"/>
    <a:srgbClr val="79B0D5"/>
    <a:srgbClr val="CCCCFF"/>
    <a:srgbClr val="2986E2"/>
    <a:srgbClr val="104376"/>
    <a:srgbClr val="FF9999"/>
    <a:srgbClr val="33CCFF"/>
    <a:srgbClr val="FFFFFF"/>
    <a:srgbClr val="FC96F7"/>
    <a:srgbClr val="B9CC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9" autoAdjust="0"/>
    <p:restoredTop sz="85063" autoAdjust="0"/>
  </p:normalViewPr>
  <p:slideViewPr>
    <p:cSldViewPr snapToGrid="0" snapToObjects="1">
      <p:cViewPr varScale="1">
        <p:scale>
          <a:sx n="97" d="100"/>
          <a:sy n="97" d="100"/>
        </p:scale>
        <p:origin x="960" y="72"/>
      </p:cViewPr>
      <p:guideLst>
        <p:guide orient="horz" pos="3584"/>
        <p:guide pos="28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83D4FF"/>
              </a:solidFill>
              <a:ln w="19050">
                <a:noFill/>
              </a:ln>
              <a:effectLst/>
            </c:spPr>
            <c:extLst>
              <c:ext xmlns:c16="http://schemas.microsoft.com/office/drawing/2014/chart" uri="{C3380CC4-5D6E-409C-BE32-E72D297353CC}">
                <c16:uniqueId val="{00000001-2672-4946-92AC-6D78BC52E07D}"/>
              </c:ext>
            </c:extLst>
          </c:dPt>
          <c:dPt>
            <c:idx val="1"/>
            <c:bubble3D val="0"/>
            <c:spPr>
              <a:solidFill>
                <a:schemeClr val="accent2"/>
              </a:solidFill>
              <a:ln w="19050">
                <a:noFill/>
              </a:ln>
              <a:effectLst/>
            </c:spPr>
            <c:extLst>
              <c:ext xmlns:c16="http://schemas.microsoft.com/office/drawing/2014/chart" uri="{C3380CC4-5D6E-409C-BE32-E72D297353CC}">
                <c16:uniqueId val="{0000000A-2672-4946-92AC-6D78BC52E07D}"/>
              </c:ext>
            </c:extLst>
          </c:dPt>
          <c:dPt>
            <c:idx val="2"/>
            <c:bubble3D val="0"/>
            <c:spPr>
              <a:solidFill>
                <a:schemeClr val="accent3"/>
              </a:solidFill>
              <a:ln w="19050">
                <a:noFill/>
              </a:ln>
              <a:effectLst/>
            </c:spPr>
            <c:extLst>
              <c:ext xmlns:c16="http://schemas.microsoft.com/office/drawing/2014/chart" uri="{C3380CC4-5D6E-409C-BE32-E72D297353CC}">
                <c16:uniqueId val="{0000000B-2672-4946-92AC-6D78BC52E07D}"/>
              </c:ext>
            </c:extLst>
          </c:dPt>
          <c:dPt>
            <c:idx val="3"/>
            <c:bubble3D val="0"/>
            <c:spPr>
              <a:solidFill>
                <a:srgbClr val="FF9999"/>
              </a:solidFill>
              <a:ln w="19050">
                <a:noFill/>
              </a:ln>
              <a:effectLst/>
            </c:spPr>
            <c:extLst>
              <c:ext xmlns:c16="http://schemas.microsoft.com/office/drawing/2014/chart" uri="{C3380CC4-5D6E-409C-BE32-E72D297353CC}">
                <c16:uniqueId val="{00000007-2672-4946-92AC-6D78BC52E07D}"/>
              </c:ext>
            </c:extLst>
          </c:dPt>
          <c:dPt>
            <c:idx val="4"/>
            <c:bubble3D val="0"/>
            <c:spPr>
              <a:solidFill>
                <a:srgbClr val="79B0D5"/>
              </a:solidFill>
              <a:ln w="19050">
                <a:noFill/>
              </a:ln>
              <a:effectLst/>
            </c:spPr>
            <c:extLst>
              <c:ext xmlns:c16="http://schemas.microsoft.com/office/drawing/2014/chart" uri="{C3380CC4-5D6E-409C-BE32-E72D297353CC}">
                <c16:uniqueId val="{00000008-2672-4946-92AC-6D78BC52E07D}"/>
              </c:ext>
            </c:extLst>
          </c:dPt>
          <c:dPt>
            <c:idx val="5"/>
            <c:bubble3D val="0"/>
            <c:spPr>
              <a:solidFill>
                <a:srgbClr val="CCCCFF"/>
              </a:solidFill>
              <a:ln w="19050">
                <a:noFill/>
              </a:ln>
              <a:effectLst/>
            </c:spPr>
            <c:extLst>
              <c:ext xmlns:c16="http://schemas.microsoft.com/office/drawing/2014/chart" uri="{C3380CC4-5D6E-409C-BE32-E72D297353CC}">
                <c16:uniqueId val="{00000009-2672-4946-92AC-6D78BC52E07D}"/>
              </c:ext>
            </c:extLst>
          </c:dPt>
          <c:dPt>
            <c:idx val="6"/>
            <c:bubble3D val="0"/>
            <c:spPr>
              <a:solidFill>
                <a:schemeClr val="accent2">
                  <a:lumMod val="60000"/>
                  <a:lumOff val="40000"/>
                </a:schemeClr>
              </a:solidFill>
              <a:ln w="19050">
                <a:noFill/>
              </a:ln>
              <a:effectLst/>
            </c:spPr>
            <c:extLst>
              <c:ext xmlns:c16="http://schemas.microsoft.com/office/drawing/2014/chart" uri="{C3380CC4-5D6E-409C-BE32-E72D297353CC}">
                <c16:uniqueId val="{00000002-2672-4946-92AC-6D78BC52E07D}"/>
              </c:ext>
            </c:extLst>
          </c:dPt>
          <c:dPt>
            <c:idx val="7"/>
            <c:bubble3D val="0"/>
            <c:spPr>
              <a:solidFill>
                <a:srgbClr val="AE8DCF"/>
              </a:solidFill>
              <a:ln w="19050">
                <a:noFill/>
              </a:ln>
              <a:effectLst/>
            </c:spPr>
            <c:extLst>
              <c:ext xmlns:c16="http://schemas.microsoft.com/office/drawing/2014/chart" uri="{C3380CC4-5D6E-409C-BE32-E72D297353CC}">
                <c16:uniqueId val="{00000003-2672-4946-92AC-6D78BC52E07D}"/>
              </c:ext>
            </c:extLst>
          </c:dPt>
          <c:dPt>
            <c:idx val="8"/>
            <c:bubble3D val="0"/>
            <c:spPr>
              <a:solidFill>
                <a:srgbClr val="B9CC8A"/>
              </a:solidFill>
              <a:ln w="19050">
                <a:noFill/>
              </a:ln>
              <a:effectLst/>
            </c:spPr>
            <c:extLst>
              <c:ext xmlns:c16="http://schemas.microsoft.com/office/drawing/2014/chart" uri="{C3380CC4-5D6E-409C-BE32-E72D297353CC}">
                <c16:uniqueId val="{00000004-2672-4946-92AC-6D78BC52E07D}"/>
              </c:ext>
            </c:extLst>
          </c:dPt>
          <c:dPt>
            <c:idx val="9"/>
            <c:bubble3D val="0"/>
            <c:spPr>
              <a:solidFill>
                <a:srgbClr val="33CCFF"/>
              </a:solidFill>
              <a:ln w="19050">
                <a:noFill/>
              </a:ln>
              <a:effectLst/>
            </c:spPr>
            <c:extLst>
              <c:ext xmlns:c16="http://schemas.microsoft.com/office/drawing/2014/chart" uri="{C3380CC4-5D6E-409C-BE32-E72D297353CC}">
                <c16:uniqueId val="{00000006-2672-4946-92AC-6D78BC52E07D}"/>
              </c:ext>
            </c:extLst>
          </c:dPt>
          <c:dPt>
            <c:idx val="10"/>
            <c:bubble3D val="0"/>
            <c:spPr>
              <a:solidFill>
                <a:srgbClr val="FC96F7"/>
              </a:solidFill>
              <a:ln w="19050">
                <a:noFill/>
              </a:ln>
              <a:effectLst/>
            </c:spPr>
            <c:extLst>
              <c:ext xmlns:c16="http://schemas.microsoft.com/office/drawing/2014/chart" uri="{C3380CC4-5D6E-409C-BE32-E72D297353CC}">
                <c16:uniqueId val="{00000005-2672-4946-92AC-6D78BC52E07D}"/>
              </c:ext>
            </c:extLst>
          </c:dPt>
          <c:dLbls>
            <c:dLbl>
              <c:idx val="0"/>
              <c:layout>
                <c:manualLayout>
                  <c:x val="-0.15073933475521692"/>
                  <c:y val="0.1474669128491515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72-4946-92AC-6D78BC52E07D}"/>
                </c:ext>
              </c:extLst>
            </c:dLbl>
            <c:dLbl>
              <c:idx val="1"/>
              <c:layout>
                <c:manualLayout>
                  <c:x val="-0.17187397997737505"/>
                  <c:y val="-0.17210820705835295"/>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672-4946-92AC-6D78BC52E07D}"/>
                </c:ext>
              </c:extLst>
            </c:dLbl>
            <c:dLbl>
              <c:idx val="2"/>
              <c:layout>
                <c:manualLayout>
                  <c:x val="8.1235339620026242E-2"/>
                  <c:y val="-0.12912164478479807"/>
                </c:manualLayout>
              </c:layout>
              <c:tx>
                <c:rich>
                  <a:bodyPr rot="0" spcFirstLastPara="1" vertOverflow="ellipsis" vert="horz" wrap="square" lIns="38100" tIns="19050" rIns="38100" bIns="19050" anchor="ctr" anchorCtr="1">
                    <a:noAutofit/>
                  </a:bodyPr>
                  <a:lstStyle/>
                  <a:p>
                    <a:pPr>
                      <a:defRPr sz="1400" b="1" i="0" u="none" strike="noStrike" kern="1200" baseline="0">
                        <a:solidFill>
                          <a:srgbClr val="104376"/>
                        </a:solidFill>
                        <a:latin typeface="+mn-lt"/>
                        <a:ea typeface="+mn-ea"/>
                        <a:cs typeface="+mn-cs"/>
                      </a:defRPr>
                    </a:pPr>
                    <a:fld id="{FE7930E1-DA4C-48F2-ADA7-EA698648EB03}" type="CATEGORYNAME">
                      <a:rPr lang="en-US" sz="1200" smtClean="0"/>
                      <a:pPr>
                        <a:defRPr sz="1400" b="1">
                          <a:solidFill>
                            <a:srgbClr val="104376"/>
                          </a:solidFill>
                        </a:defRPr>
                      </a:pPr>
                      <a:t>[CATEGORY NAME]</a:t>
                    </a:fld>
                    <a:endParaRPr lang="en-US"/>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rgbClr val="104376"/>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9895513912549687"/>
                      <c:h val="6.7113992809257769E-2"/>
                    </c:manualLayout>
                  </c15:layout>
                  <c15:dlblFieldTable/>
                  <c15:showDataLabelsRange val="0"/>
                </c:ext>
                <c:ext xmlns:c16="http://schemas.microsoft.com/office/drawing/2014/chart" uri="{C3380CC4-5D6E-409C-BE32-E72D297353CC}">
                  <c16:uniqueId val="{0000000B-2672-4946-92AC-6D78BC52E07D}"/>
                </c:ext>
              </c:extLst>
            </c:dLbl>
            <c:dLbl>
              <c:idx val="3"/>
              <c:layout>
                <c:manualLayout>
                  <c:x val="-2.3173393785742711E-2"/>
                  <c:y val="6.6256117980037305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672-4946-92AC-6D78BC52E07D}"/>
                </c:ext>
              </c:extLst>
            </c:dLbl>
            <c:dLbl>
              <c:idx val="4"/>
              <c:layout>
                <c:manualLayout>
                  <c:x val="-4.3108291191028721E-2"/>
                  <c:y val="2.0090442877282511E-3"/>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672-4946-92AC-6D78BC52E07D}"/>
                </c:ext>
              </c:extLst>
            </c:dLbl>
            <c:dLbl>
              <c:idx val="5"/>
              <c:layout>
                <c:manualLayout>
                  <c:x val="0.17613703738480732"/>
                  <c:y val="-9.716520932408985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672-4946-92AC-6D78BC52E07D}"/>
                </c:ext>
              </c:extLst>
            </c:dLbl>
            <c:dLbl>
              <c:idx val="7"/>
              <c:layout>
                <c:manualLayout>
                  <c:x val="-3.6178352492991186E-2"/>
                  <c:y val="9.1816617615778154E-2"/>
                </c:manualLayout>
              </c:layout>
              <c:tx>
                <c:rich>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fld id="{F175130E-B39A-42ED-B476-3529B8CA1653}" type="CATEGORYNAME">
                      <a:rPr lang="en-US" sz="1300">
                        <a:solidFill>
                          <a:schemeClr val="bg1"/>
                        </a:solidFill>
                      </a:rPr>
                      <a:pPr>
                        <a:defRPr sz="1400" b="1">
                          <a:solidFill>
                            <a:schemeClr val="bg1"/>
                          </a:solidFill>
                        </a:defRPr>
                      </a:pPr>
                      <a:t>[CATEGORY NAME]</a:t>
                    </a:fld>
                    <a:endParaRPr lang="en-US"/>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672-4946-92AC-6D78BC52E07D}"/>
                </c:ext>
              </c:extLst>
            </c:dLbl>
            <c:dLbl>
              <c:idx val="8"/>
              <c:layout>
                <c:manualLayout>
                  <c:x val="-3.6342986939239069E-2"/>
                  <c:y val="3.9766437117712472E-3"/>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6235093696763201"/>
                      <c:h val="0.11144383710315758"/>
                    </c:manualLayout>
                  </c15:layout>
                </c:ext>
                <c:ext xmlns:c16="http://schemas.microsoft.com/office/drawing/2014/chart" uri="{C3380CC4-5D6E-409C-BE32-E72D297353CC}">
                  <c16:uniqueId val="{00000004-2672-4946-92AC-6D78BC52E07D}"/>
                </c:ext>
              </c:extLst>
            </c:dLbl>
            <c:dLbl>
              <c:idx val="9"/>
              <c:layout>
                <c:manualLayout>
                  <c:x val="8.4084114698609866E-2"/>
                  <c:y val="-4.223703875999104E-2"/>
                </c:manualLayout>
              </c:layout>
              <c:tx>
                <c:rich>
                  <a:bodyPr/>
                  <a:lstStyle/>
                  <a:p>
                    <a:fld id="{8C13B95E-4527-4725-A595-36318A4E4C0C}" type="CATEGORYNAME">
                      <a:rPr lang="en-US">
                        <a:solidFill>
                          <a:schemeClr val="bg1"/>
                        </a:solidFill>
                      </a:rPr>
                      <a:pPr/>
                      <a:t>[CATEGORY NAME]</a:t>
                    </a:fld>
                    <a:endParaRPr 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672-4946-92AC-6D78BC52E07D}"/>
                </c:ext>
              </c:extLst>
            </c:dLbl>
            <c:dLbl>
              <c:idx val="10"/>
              <c:layout>
                <c:manualLayout>
                  <c:x val="6.4824030726993873E-2"/>
                  <c:y val="0.10477405507911283"/>
                </c:manualLayout>
              </c:layout>
              <c:tx>
                <c:rich>
                  <a:bodyPr rot="0" spcFirstLastPara="1" vertOverflow="ellipsis" vert="horz" wrap="square" lIns="38100" tIns="19050" rIns="38100" bIns="19050" anchor="ctr" anchorCtr="1">
                    <a:noAutofit/>
                  </a:bodyPr>
                  <a:lstStyle/>
                  <a:p>
                    <a:pPr>
                      <a:defRPr sz="1400" b="1" i="0" u="none" strike="noStrike" kern="1200" baseline="0">
                        <a:solidFill>
                          <a:srgbClr val="104376"/>
                        </a:solidFill>
                        <a:latin typeface="+mn-lt"/>
                        <a:ea typeface="+mn-ea"/>
                        <a:cs typeface="+mn-cs"/>
                      </a:defRPr>
                    </a:pPr>
                    <a:r>
                      <a:rPr lang="en-US" sz="1200" dirty="0"/>
                      <a:t>Coffee</a:t>
                    </a:r>
                  </a:p>
                  <a:p>
                    <a:pPr>
                      <a:defRPr sz="1400" b="1">
                        <a:solidFill>
                          <a:srgbClr val="104376"/>
                        </a:solidFill>
                      </a:defRPr>
                    </a:pPr>
                    <a:r>
                      <a:rPr lang="en-US" sz="1200" dirty="0"/>
                      <a:t>Breaks</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rgbClr val="104376"/>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7851220897217487"/>
                      <c:h val="0.12972062638807541"/>
                    </c:manualLayout>
                  </c15:layout>
                </c:ext>
                <c:ext xmlns:c16="http://schemas.microsoft.com/office/drawing/2014/chart" uri="{C3380CC4-5D6E-409C-BE32-E72D297353CC}">
                  <c16:uniqueId val="{00000005-2672-4946-92AC-6D78BC52E07D}"/>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104376"/>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Coding</c:v>
                </c:pt>
                <c:pt idx="1">
                  <c:v>Meetings</c:v>
                </c:pt>
                <c:pt idx="2">
                  <c:v>Manuscripts</c:v>
                </c:pt>
                <c:pt idx="3">
                  <c:v>Seminars </c:v>
                </c:pt>
                <c:pt idx="4">
                  <c:v>Lit Review</c:v>
                </c:pt>
                <c:pt idx="5">
                  <c:v>Consulting</c:v>
                </c:pt>
                <c:pt idx="6">
                  <c:v>Project Management</c:v>
                </c:pt>
                <c:pt idx="7">
                  <c:v>Data Management &amp; Security</c:v>
                </c:pt>
                <c:pt idx="8">
                  <c:v>Writing Analysis Plans</c:v>
                </c:pt>
                <c:pt idx="9">
                  <c:v>Peer-Review</c:v>
                </c:pt>
                <c:pt idx="10">
                  <c:v>Coffee Breaks</c:v>
                </c:pt>
              </c:strCache>
            </c:strRef>
          </c:cat>
          <c:val>
            <c:numRef>
              <c:f>Sheet1!$B$2:$B$12</c:f>
              <c:numCache>
                <c:formatCode>General</c:formatCode>
                <c:ptCount val="11"/>
                <c:pt idx="0">
                  <c:v>25</c:v>
                </c:pt>
                <c:pt idx="1">
                  <c:v>25</c:v>
                </c:pt>
                <c:pt idx="2">
                  <c:v>10</c:v>
                </c:pt>
                <c:pt idx="3">
                  <c:v>3</c:v>
                </c:pt>
                <c:pt idx="4">
                  <c:v>2</c:v>
                </c:pt>
                <c:pt idx="5">
                  <c:v>10</c:v>
                </c:pt>
                <c:pt idx="6">
                  <c:v>10</c:v>
                </c:pt>
                <c:pt idx="7">
                  <c:v>5</c:v>
                </c:pt>
                <c:pt idx="8">
                  <c:v>5</c:v>
                </c:pt>
                <c:pt idx="9">
                  <c:v>2</c:v>
                </c:pt>
                <c:pt idx="10">
                  <c:v>6</c:v>
                </c:pt>
              </c:numCache>
            </c:numRef>
          </c:val>
          <c:extLst>
            <c:ext xmlns:c16="http://schemas.microsoft.com/office/drawing/2014/chart" uri="{C3380CC4-5D6E-409C-BE32-E72D297353CC}">
              <c16:uniqueId val="{00000000-2672-4946-92AC-6D78BC52E07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ED039-0C95-4A0D-816D-871287BBFCC2}"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9315DEC9-B4B1-4DE9-BCF2-56EB617D9AA6}">
      <dgm:prSet phldrT="[Text]"/>
      <dgm:spPr/>
      <dgm:t>
        <a:bodyPr/>
        <a:lstStyle/>
        <a:p>
          <a:r>
            <a:rPr lang="en-US" dirty="0">
              <a:solidFill>
                <a:schemeClr val="bg1"/>
              </a:solidFill>
            </a:rPr>
            <a:t>Chair of Biostatistics Department</a:t>
          </a:r>
        </a:p>
      </dgm:t>
    </dgm:pt>
    <dgm:pt modelId="{77D437FB-ADFC-4793-97F4-3A455DAD0404}" type="parTrans" cxnId="{3D964DC0-B69D-4809-8D7C-5D66815737E4}">
      <dgm:prSet/>
      <dgm:spPr/>
      <dgm:t>
        <a:bodyPr/>
        <a:lstStyle/>
        <a:p>
          <a:endParaRPr lang="en-US">
            <a:solidFill>
              <a:schemeClr val="bg1"/>
            </a:solidFill>
          </a:endParaRPr>
        </a:p>
      </dgm:t>
    </dgm:pt>
    <dgm:pt modelId="{1DEF138D-006D-4A02-8C30-9978F38A04A4}" type="sibTrans" cxnId="{3D964DC0-B69D-4809-8D7C-5D66815737E4}">
      <dgm:prSet/>
      <dgm:spPr/>
      <dgm:t>
        <a:bodyPr/>
        <a:lstStyle/>
        <a:p>
          <a:endParaRPr lang="en-US">
            <a:solidFill>
              <a:schemeClr val="bg1"/>
            </a:solidFill>
          </a:endParaRPr>
        </a:p>
      </dgm:t>
    </dgm:pt>
    <dgm:pt modelId="{EC65A863-185D-4B6D-BD2D-7E624C0504F9}" type="asst">
      <dgm:prSet phldrT="[Text]"/>
      <dgm:spPr/>
      <dgm:t>
        <a:bodyPr/>
        <a:lstStyle/>
        <a:p>
          <a:r>
            <a:rPr lang="en-US" dirty="0">
              <a:solidFill>
                <a:schemeClr val="bg1"/>
              </a:solidFill>
            </a:rPr>
            <a:t>Principal Biostatisticians (PhD/DrPH)</a:t>
          </a:r>
        </a:p>
      </dgm:t>
    </dgm:pt>
    <dgm:pt modelId="{E9738DFB-27FE-4A53-95D8-921C50AC77CC}" type="parTrans" cxnId="{B0CD54E1-27DE-4293-B83D-19E0F253058F}">
      <dgm:prSet/>
      <dgm:spPr/>
      <dgm:t>
        <a:bodyPr/>
        <a:lstStyle/>
        <a:p>
          <a:endParaRPr lang="en-US">
            <a:solidFill>
              <a:schemeClr val="bg1"/>
            </a:solidFill>
          </a:endParaRPr>
        </a:p>
      </dgm:t>
    </dgm:pt>
    <dgm:pt modelId="{ADB41327-8112-4C09-8A12-52AF14911395}" type="sibTrans" cxnId="{B0CD54E1-27DE-4293-B83D-19E0F253058F}">
      <dgm:prSet/>
      <dgm:spPr/>
      <dgm:t>
        <a:bodyPr/>
        <a:lstStyle/>
        <a:p>
          <a:endParaRPr lang="en-US">
            <a:solidFill>
              <a:schemeClr val="bg1"/>
            </a:solidFill>
          </a:endParaRPr>
        </a:p>
      </dgm:t>
    </dgm:pt>
    <dgm:pt modelId="{81095E20-F1A7-47AD-9273-63C918736781}">
      <dgm:prSet phldrT="[Text]"/>
      <dgm:spPr/>
      <dgm:t>
        <a:bodyPr/>
        <a:lstStyle/>
        <a:p>
          <a:r>
            <a:rPr lang="en-US" dirty="0">
              <a:solidFill>
                <a:schemeClr val="bg1"/>
              </a:solidFill>
            </a:rPr>
            <a:t>Chief of Biostatistics Department</a:t>
          </a:r>
        </a:p>
      </dgm:t>
    </dgm:pt>
    <dgm:pt modelId="{2279F2AD-6E9D-4D5C-A60C-D5C188D2D2BE}" type="parTrans" cxnId="{5E536069-BE2B-4D3D-BD9C-7CFA34DA106B}">
      <dgm:prSet/>
      <dgm:spPr/>
      <dgm:t>
        <a:bodyPr/>
        <a:lstStyle/>
        <a:p>
          <a:endParaRPr lang="en-US">
            <a:solidFill>
              <a:schemeClr val="bg1"/>
            </a:solidFill>
          </a:endParaRPr>
        </a:p>
      </dgm:t>
    </dgm:pt>
    <dgm:pt modelId="{C99AFD00-AD24-4444-AFBD-F1C7C5FA99BF}" type="sibTrans" cxnId="{5E536069-BE2B-4D3D-BD9C-7CFA34DA106B}">
      <dgm:prSet/>
      <dgm:spPr/>
      <dgm:t>
        <a:bodyPr/>
        <a:lstStyle/>
        <a:p>
          <a:endParaRPr lang="en-US">
            <a:solidFill>
              <a:schemeClr val="bg1"/>
            </a:solidFill>
          </a:endParaRPr>
        </a:p>
      </dgm:t>
    </dgm:pt>
    <dgm:pt modelId="{8AAB33FF-CB9A-4A4F-9C56-A40AF1C00EE8}" type="asst">
      <dgm:prSet phldrT="[Text]"/>
      <dgm:spPr/>
      <dgm:t>
        <a:bodyPr/>
        <a:lstStyle/>
        <a:p>
          <a:r>
            <a:rPr lang="en-US" dirty="0">
              <a:solidFill>
                <a:schemeClr val="bg1"/>
              </a:solidFill>
            </a:rPr>
            <a:t>Faculty statistician: Master’s group supervisor</a:t>
          </a:r>
        </a:p>
      </dgm:t>
    </dgm:pt>
    <dgm:pt modelId="{A4D203D1-D74D-4CB6-8094-FEF98ED552DA}" type="parTrans" cxnId="{713704D0-D9A8-4AB9-9AF2-644CE8C5B698}">
      <dgm:prSet/>
      <dgm:spPr/>
      <dgm:t>
        <a:bodyPr/>
        <a:lstStyle/>
        <a:p>
          <a:endParaRPr lang="en-US">
            <a:solidFill>
              <a:schemeClr val="bg1"/>
            </a:solidFill>
          </a:endParaRPr>
        </a:p>
      </dgm:t>
    </dgm:pt>
    <dgm:pt modelId="{504A8FC8-DEA1-49E0-89EF-7AAE8F2AA209}" type="sibTrans" cxnId="{713704D0-D9A8-4AB9-9AF2-644CE8C5B698}">
      <dgm:prSet/>
      <dgm:spPr/>
      <dgm:t>
        <a:bodyPr/>
        <a:lstStyle/>
        <a:p>
          <a:endParaRPr lang="en-US">
            <a:solidFill>
              <a:schemeClr val="bg1"/>
            </a:solidFill>
          </a:endParaRPr>
        </a:p>
      </dgm:t>
    </dgm:pt>
    <dgm:pt modelId="{377C0CE8-69B8-420F-83B2-6C6DEC88ED6F}" type="asst">
      <dgm:prSet phldrT="[Text]"/>
      <dgm:spPr/>
      <dgm:t>
        <a:bodyPr/>
        <a:lstStyle/>
        <a:p>
          <a:r>
            <a:rPr lang="en-US" dirty="0">
              <a:solidFill>
                <a:schemeClr val="bg1"/>
              </a:solidFill>
            </a:rPr>
            <a:t>Research biostatisticians (MS)</a:t>
          </a:r>
        </a:p>
      </dgm:t>
    </dgm:pt>
    <dgm:pt modelId="{B78A9F7F-4189-419F-BBBA-1912B59F9BCA}" type="parTrans" cxnId="{4BCE544B-D5BE-4853-8F8C-704DB9980E85}">
      <dgm:prSet/>
      <dgm:spPr/>
      <dgm:t>
        <a:bodyPr/>
        <a:lstStyle/>
        <a:p>
          <a:endParaRPr lang="en-US">
            <a:solidFill>
              <a:schemeClr val="bg1"/>
            </a:solidFill>
          </a:endParaRPr>
        </a:p>
      </dgm:t>
    </dgm:pt>
    <dgm:pt modelId="{8874BDE5-47A9-403C-9D5A-48C59E382DD1}" type="sibTrans" cxnId="{4BCE544B-D5BE-4853-8F8C-704DB9980E85}">
      <dgm:prSet/>
      <dgm:spPr/>
      <dgm:t>
        <a:bodyPr/>
        <a:lstStyle/>
        <a:p>
          <a:endParaRPr lang="en-US">
            <a:solidFill>
              <a:schemeClr val="bg1"/>
            </a:solidFill>
          </a:endParaRPr>
        </a:p>
      </dgm:t>
    </dgm:pt>
    <dgm:pt modelId="{74A8667E-81CB-4D15-83ED-D026CA272705}" type="asst">
      <dgm:prSet phldrT="[Text]"/>
      <dgm:spPr/>
      <dgm:t>
        <a:bodyPr/>
        <a:lstStyle/>
        <a:p>
          <a:r>
            <a:rPr lang="en-US">
              <a:solidFill>
                <a:schemeClr val="bg1"/>
              </a:solidFill>
            </a:rPr>
            <a:t>Faculty </a:t>
          </a:r>
          <a:r>
            <a:rPr lang="en-US" dirty="0">
              <a:solidFill>
                <a:schemeClr val="bg1"/>
              </a:solidFill>
            </a:rPr>
            <a:t>statisticians (PhD’s)</a:t>
          </a:r>
        </a:p>
      </dgm:t>
    </dgm:pt>
    <dgm:pt modelId="{4393C0C1-7A57-4374-9A7D-674D7CB1DEFF}" type="parTrans" cxnId="{DFB195E1-F684-4566-BA6E-D2F654F2EF25}">
      <dgm:prSet/>
      <dgm:spPr/>
      <dgm:t>
        <a:bodyPr/>
        <a:lstStyle/>
        <a:p>
          <a:endParaRPr lang="en-US"/>
        </a:p>
      </dgm:t>
    </dgm:pt>
    <dgm:pt modelId="{6573B4F2-D654-4F3D-BC09-A6E64EE099D7}" type="sibTrans" cxnId="{DFB195E1-F684-4566-BA6E-D2F654F2EF25}">
      <dgm:prSet/>
      <dgm:spPr/>
      <dgm:t>
        <a:bodyPr/>
        <a:lstStyle/>
        <a:p>
          <a:endParaRPr lang="en-US"/>
        </a:p>
      </dgm:t>
    </dgm:pt>
    <dgm:pt modelId="{1697C25D-809B-486E-8627-0DF8F0E38437}" type="asst">
      <dgm:prSet phldrT="[Text]"/>
      <dgm:spPr/>
      <dgm:t>
        <a:bodyPr/>
        <a:lstStyle/>
        <a:p>
          <a:r>
            <a:rPr lang="en-US" dirty="0">
              <a:solidFill>
                <a:schemeClr val="bg1"/>
              </a:solidFill>
            </a:rPr>
            <a:t>Data analysts (BS)</a:t>
          </a:r>
        </a:p>
      </dgm:t>
    </dgm:pt>
    <dgm:pt modelId="{B1E929EB-68D3-4884-B6D6-065DF2782C1C}" type="parTrans" cxnId="{1C2FDE00-C734-474C-8592-B5FF9F794C88}">
      <dgm:prSet/>
      <dgm:spPr/>
      <dgm:t>
        <a:bodyPr/>
        <a:lstStyle/>
        <a:p>
          <a:endParaRPr lang="en-US"/>
        </a:p>
      </dgm:t>
    </dgm:pt>
    <dgm:pt modelId="{501AB108-29BE-4C3F-AA4C-800C381D4BC1}" type="sibTrans" cxnId="{1C2FDE00-C734-474C-8592-B5FF9F794C88}">
      <dgm:prSet/>
      <dgm:spPr/>
      <dgm:t>
        <a:bodyPr/>
        <a:lstStyle/>
        <a:p>
          <a:endParaRPr lang="en-US"/>
        </a:p>
      </dgm:t>
    </dgm:pt>
    <dgm:pt modelId="{2A02D0F1-8627-40A4-B58A-E115797D6C34}" type="pres">
      <dgm:prSet presAssocID="{C8EED039-0C95-4A0D-816D-871287BBFCC2}" presName="hierChild1" presStyleCnt="0">
        <dgm:presLayoutVars>
          <dgm:chPref val="1"/>
          <dgm:dir/>
          <dgm:animOne val="branch"/>
          <dgm:animLvl val="lvl"/>
          <dgm:resizeHandles/>
        </dgm:presLayoutVars>
      </dgm:prSet>
      <dgm:spPr/>
    </dgm:pt>
    <dgm:pt modelId="{6979FB60-A356-4C6C-BD15-F9B710AB6FB3}" type="pres">
      <dgm:prSet presAssocID="{9315DEC9-B4B1-4DE9-BCF2-56EB617D9AA6}" presName="hierRoot1" presStyleCnt="0"/>
      <dgm:spPr/>
    </dgm:pt>
    <dgm:pt modelId="{4F9877AA-1175-4B2C-A400-9CC4C99F9F68}" type="pres">
      <dgm:prSet presAssocID="{9315DEC9-B4B1-4DE9-BCF2-56EB617D9AA6}" presName="composite" presStyleCnt="0"/>
      <dgm:spPr/>
    </dgm:pt>
    <dgm:pt modelId="{C9AE87A7-E76A-41E0-B714-6E9BC90F0DD1}" type="pres">
      <dgm:prSet presAssocID="{9315DEC9-B4B1-4DE9-BCF2-56EB617D9AA6}" presName="image" presStyleLbl="node0" presStyleIdx="0" presStyleCnt="1"/>
      <dgm:spPr>
        <a:solidFill>
          <a:schemeClr val="bg2"/>
        </a:solidFill>
      </dgm:spPr>
    </dgm:pt>
    <dgm:pt modelId="{005B60AE-1693-485E-AB8A-015271BA3ADF}" type="pres">
      <dgm:prSet presAssocID="{9315DEC9-B4B1-4DE9-BCF2-56EB617D9AA6}" presName="text" presStyleLbl="revTx" presStyleIdx="0" presStyleCnt="7">
        <dgm:presLayoutVars>
          <dgm:chPref val="3"/>
        </dgm:presLayoutVars>
      </dgm:prSet>
      <dgm:spPr/>
    </dgm:pt>
    <dgm:pt modelId="{13501B46-6073-4DAE-AB85-BC7F6941FD2E}" type="pres">
      <dgm:prSet presAssocID="{9315DEC9-B4B1-4DE9-BCF2-56EB617D9AA6}" presName="hierChild2" presStyleCnt="0"/>
      <dgm:spPr/>
    </dgm:pt>
    <dgm:pt modelId="{6BA226F8-8195-4686-8ECA-84081586F96C}" type="pres">
      <dgm:prSet presAssocID="{2279F2AD-6E9D-4D5C-A60C-D5C188D2D2BE}" presName="Name10" presStyleLbl="parChTrans1D2" presStyleIdx="0" presStyleCnt="1"/>
      <dgm:spPr/>
    </dgm:pt>
    <dgm:pt modelId="{8569EFA0-CB09-4739-B1AC-1089E23D679F}" type="pres">
      <dgm:prSet presAssocID="{81095E20-F1A7-47AD-9273-63C918736781}" presName="hierRoot2" presStyleCnt="0"/>
      <dgm:spPr/>
    </dgm:pt>
    <dgm:pt modelId="{5199E0A9-5D02-43AF-93C8-1A9572C84F42}" type="pres">
      <dgm:prSet presAssocID="{81095E20-F1A7-47AD-9273-63C918736781}" presName="composite2" presStyleCnt="0"/>
      <dgm:spPr/>
    </dgm:pt>
    <dgm:pt modelId="{5DE347CF-BF7E-420E-8635-54AB708A2502}" type="pres">
      <dgm:prSet presAssocID="{81095E20-F1A7-47AD-9273-63C918736781}" presName="image2" presStyleLbl="node2" presStyleIdx="0" presStyleCnt="1"/>
      <dgm:spPr>
        <a:solidFill>
          <a:schemeClr val="bg2"/>
        </a:solidFill>
      </dgm:spPr>
    </dgm:pt>
    <dgm:pt modelId="{E1ED8A86-955C-4AC3-91B8-25F0AEF3C82E}" type="pres">
      <dgm:prSet presAssocID="{81095E20-F1A7-47AD-9273-63C918736781}" presName="text2" presStyleLbl="revTx" presStyleIdx="1" presStyleCnt="7">
        <dgm:presLayoutVars>
          <dgm:chPref val="3"/>
        </dgm:presLayoutVars>
      </dgm:prSet>
      <dgm:spPr/>
    </dgm:pt>
    <dgm:pt modelId="{00E96BE8-6069-418C-8566-1E6097EDCD62}" type="pres">
      <dgm:prSet presAssocID="{81095E20-F1A7-47AD-9273-63C918736781}" presName="hierChild3" presStyleCnt="0"/>
      <dgm:spPr/>
    </dgm:pt>
    <dgm:pt modelId="{EFD8045B-57D1-46EE-91C9-1C36E229A6F5}" type="pres">
      <dgm:prSet presAssocID="{E9738DFB-27FE-4A53-95D8-921C50AC77CC}" presName="Name17" presStyleLbl="parChTrans1D3" presStyleIdx="0" presStyleCnt="3"/>
      <dgm:spPr/>
    </dgm:pt>
    <dgm:pt modelId="{BF2DF8BC-EC8D-465C-8520-B2C25B6E2F56}" type="pres">
      <dgm:prSet presAssocID="{EC65A863-185D-4B6D-BD2D-7E624C0504F9}" presName="hierRoot3" presStyleCnt="0"/>
      <dgm:spPr/>
    </dgm:pt>
    <dgm:pt modelId="{4EFB87CB-5C26-40A0-996E-946FB8ED9113}" type="pres">
      <dgm:prSet presAssocID="{EC65A863-185D-4B6D-BD2D-7E624C0504F9}" presName="composite3" presStyleCnt="0"/>
      <dgm:spPr/>
    </dgm:pt>
    <dgm:pt modelId="{3327CF93-41D5-4199-A32A-7604F113FABA}" type="pres">
      <dgm:prSet presAssocID="{EC65A863-185D-4B6D-BD2D-7E624C0504F9}" presName="image3" presStyleLbl="asst2" presStyleIdx="0" presStyleCnt="5"/>
      <dgm:spPr>
        <a:solidFill>
          <a:schemeClr val="bg2"/>
        </a:solidFill>
      </dgm:spPr>
    </dgm:pt>
    <dgm:pt modelId="{B284BEE8-5495-42CF-B7D5-1E47AEBC1DE0}" type="pres">
      <dgm:prSet presAssocID="{EC65A863-185D-4B6D-BD2D-7E624C0504F9}" presName="text3" presStyleLbl="revTx" presStyleIdx="2" presStyleCnt="7">
        <dgm:presLayoutVars>
          <dgm:chPref val="3"/>
        </dgm:presLayoutVars>
      </dgm:prSet>
      <dgm:spPr/>
    </dgm:pt>
    <dgm:pt modelId="{B7B0A4DB-660C-489E-A8C8-7019F3096E04}" type="pres">
      <dgm:prSet presAssocID="{EC65A863-185D-4B6D-BD2D-7E624C0504F9}" presName="hierChild4" presStyleCnt="0"/>
      <dgm:spPr/>
    </dgm:pt>
    <dgm:pt modelId="{923D2D22-8425-4FB4-90A9-4EC79889B4A2}" type="pres">
      <dgm:prSet presAssocID="{4393C0C1-7A57-4374-9A7D-674D7CB1DEFF}" presName="Name17" presStyleLbl="parChTrans1D3" presStyleIdx="1" presStyleCnt="3"/>
      <dgm:spPr/>
    </dgm:pt>
    <dgm:pt modelId="{01E59AC8-A50B-4D46-8793-68BACD5F664D}" type="pres">
      <dgm:prSet presAssocID="{74A8667E-81CB-4D15-83ED-D026CA272705}" presName="hierRoot3" presStyleCnt="0"/>
      <dgm:spPr/>
    </dgm:pt>
    <dgm:pt modelId="{7E9633B9-BDA3-4192-A4FE-80524E30F359}" type="pres">
      <dgm:prSet presAssocID="{74A8667E-81CB-4D15-83ED-D026CA272705}" presName="composite3" presStyleCnt="0"/>
      <dgm:spPr/>
    </dgm:pt>
    <dgm:pt modelId="{346D53E5-686D-4C8F-A70B-551DD35D7C28}" type="pres">
      <dgm:prSet presAssocID="{74A8667E-81CB-4D15-83ED-D026CA272705}" presName="image3" presStyleLbl="asst2" presStyleIdx="1" presStyleCnt="5"/>
      <dgm:spPr>
        <a:solidFill>
          <a:schemeClr val="bg2"/>
        </a:solidFill>
      </dgm:spPr>
    </dgm:pt>
    <dgm:pt modelId="{6D3BD487-161C-4275-B101-67701BAC5DE0}" type="pres">
      <dgm:prSet presAssocID="{74A8667E-81CB-4D15-83ED-D026CA272705}" presName="text3" presStyleLbl="revTx" presStyleIdx="3" presStyleCnt="7">
        <dgm:presLayoutVars>
          <dgm:chPref val="3"/>
        </dgm:presLayoutVars>
      </dgm:prSet>
      <dgm:spPr/>
    </dgm:pt>
    <dgm:pt modelId="{EAC55176-1936-48ED-93F1-F6117C8E6AB0}" type="pres">
      <dgm:prSet presAssocID="{74A8667E-81CB-4D15-83ED-D026CA272705}" presName="hierChild4" presStyleCnt="0"/>
      <dgm:spPr/>
    </dgm:pt>
    <dgm:pt modelId="{82239948-8EEC-4D1D-AA8A-4C45006EE270}" type="pres">
      <dgm:prSet presAssocID="{A4D203D1-D74D-4CB6-8094-FEF98ED552DA}" presName="Name17" presStyleLbl="parChTrans1D3" presStyleIdx="2" presStyleCnt="3"/>
      <dgm:spPr/>
    </dgm:pt>
    <dgm:pt modelId="{3CEC3B8B-E2F5-41A7-AC7D-41707FC1C4DD}" type="pres">
      <dgm:prSet presAssocID="{8AAB33FF-CB9A-4A4F-9C56-A40AF1C00EE8}" presName="hierRoot3" presStyleCnt="0"/>
      <dgm:spPr/>
    </dgm:pt>
    <dgm:pt modelId="{0D537684-52BC-4BC2-A6F7-806562A34D0D}" type="pres">
      <dgm:prSet presAssocID="{8AAB33FF-CB9A-4A4F-9C56-A40AF1C00EE8}" presName="composite3" presStyleCnt="0"/>
      <dgm:spPr/>
    </dgm:pt>
    <dgm:pt modelId="{15F61961-34C1-4678-8EEC-A4DFEA39985F}" type="pres">
      <dgm:prSet presAssocID="{8AAB33FF-CB9A-4A4F-9C56-A40AF1C00EE8}" presName="image3" presStyleLbl="asst2" presStyleIdx="2" presStyleCnt="5"/>
      <dgm:spPr>
        <a:solidFill>
          <a:schemeClr val="bg2"/>
        </a:solidFill>
      </dgm:spPr>
    </dgm:pt>
    <dgm:pt modelId="{CDA3D527-88D8-44DA-B061-9C1DEBDE1F44}" type="pres">
      <dgm:prSet presAssocID="{8AAB33FF-CB9A-4A4F-9C56-A40AF1C00EE8}" presName="text3" presStyleLbl="revTx" presStyleIdx="4" presStyleCnt="7">
        <dgm:presLayoutVars>
          <dgm:chPref val="3"/>
        </dgm:presLayoutVars>
      </dgm:prSet>
      <dgm:spPr/>
    </dgm:pt>
    <dgm:pt modelId="{3D92D60F-76B8-4408-912A-7840A1C5F983}" type="pres">
      <dgm:prSet presAssocID="{8AAB33FF-CB9A-4A4F-9C56-A40AF1C00EE8}" presName="hierChild4" presStyleCnt="0"/>
      <dgm:spPr/>
    </dgm:pt>
    <dgm:pt modelId="{565C5FB6-2E72-492E-BB28-32B3E459622B}" type="pres">
      <dgm:prSet presAssocID="{B1E929EB-68D3-4884-B6D6-065DF2782C1C}" presName="Name23" presStyleLbl="parChTrans1D4" presStyleIdx="0" presStyleCnt="2"/>
      <dgm:spPr/>
    </dgm:pt>
    <dgm:pt modelId="{C08EF23E-3D2A-4819-A6C1-9FB7B649A944}" type="pres">
      <dgm:prSet presAssocID="{1697C25D-809B-486E-8627-0DF8F0E38437}" presName="hierRoot4" presStyleCnt="0"/>
      <dgm:spPr/>
    </dgm:pt>
    <dgm:pt modelId="{7BCD9EC7-5507-44DC-975B-1BF1CED921E9}" type="pres">
      <dgm:prSet presAssocID="{1697C25D-809B-486E-8627-0DF8F0E38437}" presName="composite4" presStyleCnt="0"/>
      <dgm:spPr/>
    </dgm:pt>
    <dgm:pt modelId="{E3102D85-1AD8-4898-9C87-73A7B09EFD80}" type="pres">
      <dgm:prSet presAssocID="{1697C25D-809B-486E-8627-0DF8F0E38437}" presName="image4" presStyleLbl="asst2" presStyleIdx="3" presStyleCnt="5"/>
      <dgm:spPr>
        <a:solidFill>
          <a:schemeClr val="bg1"/>
        </a:solidFill>
      </dgm:spPr>
    </dgm:pt>
    <dgm:pt modelId="{6709C41F-6120-4BCF-8DA6-6E61B9131E2C}" type="pres">
      <dgm:prSet presAssocID="{1697C25D-809B-486E-8627-0DF8F0E38437}" presName="text4" presStyleLbl="revTx" presStyleIdx="5" presStyleCnt="7">
        <dgm:presLayoutVars>
          <dgm:chPref val="3"/>
        </dgm:presLayoutVars>
      </dgm:prSet>
      <dgm:spPr/>
    </dgm:pt>
    <dgm:pt modelId="{6FAAB1FB-456A-4EA6-85E2-2BFC0D5BBC4E}" type="pres">
      <dgm:prSet presAssocID="{1697C25D-809B-486E-8627-0DF8F0E38437}" presName="hierChild5" presStyleCnt="0"/>
      <dgm:spPr/>
    </dgm:pt>
    <dgm:pt modelId="{E852FD56-707E-4EC4-B7C6-FE8935F1925E}" type="pres">
      <dgm:prSet presAssocID="{B78A9F7F-4189-419F-BBBA-1912B59F9BCA}" presName="Name23" presStyleLbl="parChTrans1D4" presStyleIdx="1" presStyleCnt="2"/>
      <dgm:spPr/>
    </dgm:pt>
    <dgm:pt modelId="{CDF5E516-38A3-49B6-881A-0606306057CB}" type="pres">
      <dgm:prSet presAssocID="{377C0CE8-69B8-420F-83B2-6C6DEC88ED6F}" presName="hierRoot4" presStyleCnt="0"/>
      <dgm:spPr/>
    </dgm:pt>
    <dgm:pt modelId="{5CBECC1F-7B92-4A41-85C7-7B220E36301F}" type="pres">
      <dgm:prSet presAssocID="{377C0CE8-69B8-420F-83B2-6C6DEC88ED6F}" presName="composite4" presStyleCnt="0"/>
      <dgm:spPr/>
    </dgm:pt>
    <dgm:pt modelId="{6C9FD8F8-E773-4055-BDDD-8ECA454900B7}" type="pres">
      <dgm:prSet presAssocID="{377C0CE8-69B8-420F-83B2-6C6DEC88ED6F}" presName="image4" presStyleLbl="asst2" presStyleIdx="4" presStyleCnt="5"/>
      <dgm:spPr>
        <a:solidFill>
          <a:schemeClr val="accent2"/>
        </a:solidFill>
      </dgm:spPr>
    </dgm:pt>
    <dgm:pt modelId="{A3D9EA62-2395-4444-92A7-814356460E09}" type="pres">
      <dgm:prSet presAssocID="{377C0CE8-69B8-420F-83B2-6C6DEC88ED6F}" presName="text4" presStyleLbl="revTx" presStyleIdx="6" presStyleCnt="7">
        <dgm:presLayoutVars>
          <dgm:chPref val="3"/>
        </dgm:presLayoutVars>
      </dgm:prSet>
      <dgm:spPr/>
    </dgm:pt>
    <dgm:pt modelId="{F4045F84-E996-46B1-AA4C-8E417EDD044F}" type="pres">
      <dgm:prSet presAssocID="{377C0CE8-69B8-420F-83B2-6C6DEC88ED6F}" presName="hierChild5" presStyleCnt="0"/>
      <dgm:spPr/>
    </dgm:pt>
  </dgm:ptLst>
  <dgm:cxnLst>
    <dgm:cxn modelId="{1C2FDE00-C734-474C-8592-B5FF9F794C88}" srcId="{8AAB33FF-CB9A-4A4F-9C56-A40AF1C00EE8}" destId="{1697C25D-809B-486E-8627-0DF8F0E38437}" srcOrd="0" destOrd="0" parTransId="{B1E929EB-68D3-4884-B6D6-065DF2782C1C}" sibTransId="{501AB108-29BE-4C3F-AA4C-800C381D4BC1}"/>
    <dgm:cxn modelId="{9CABB80B-6EFF-436E-AC12-21D99B5EBB1F}" type="presOf" srcId="{A4D203D1-D74D-4CB6-8094-FEF98ED552DA}" destId="{82239948-8EEC-4D1D-AA8A-4C45006EE270}" srcOrd="0" destOrd="0" presId="urn:microsoft.com/office/officeart/2009/layout/CirclePictureHierarchy"/>
    <dgm:cxn modelId="{509EBA36-36DA-4647-AF8A-F75D17AABCB2}" type="presOf" srcId="{2279F2AD-6E9D-4D5C-A60C-D5C188D2D2BE}" destId="{6BA226F8-8195-4686-8ECA-84081586F96C}" srcOrd="0" destOrd="0" presId="urn:microsoft.com/office/officeart/2009/layout/CirclePictureHierarchy"/>
    <dgm:cxn modelId="{A6257D5E-F309-4C78-BF0A-BC31BB5740AE}" type="presOf" srcId="{1697C25D-809B-486E-8627-0DF8F0E38437}" destId="{6709C41F-6120-4BCF-8DA6-6E61B9131E2C}" srcOrd="0" destOrd="0" presId="urn:microsoft.com/office/officeart/2009/layout/CirclePictureHierarchy"/>
    <dgm:cxn modelId="{CDE4CC5F-7112-46CB-8BFD-23EEC58B2E87}" type="presOf" srcId="{9315DEC9-B4B1-4DE9-BCF2-56EB617D9AA6}" destId="{005B60AE-1693-485E-AB8A-015271BA3ADF}" srcOrd="0" destOrd="0" presId="urn:microsoft.com/office/officeart/2009/layout/CirclePictureHierarchy"/>
    <dgm:cxn modelId="{13DD4444-2DA6-45AE-A841-5AE650F84C4F}" type="presOf" srcId="{8AAB33FF-CB9A-4A4F-9C56-A40AF1C00EE8}" destId="{CDA3D527-88D8-44DA-B061-9C1DEBDE1F44}" srcOrd="0" destOrd="0" presId="urn:microsoft.com/office/officeart/2009/layout/CirclePictureHierarchy"/>
    <dgm:cxn modelId="{5E536069-BE2B-4D3D-BD9C-7CFA34DA106B}" srcId="{9315DEC9-B4B1-4DE9-BCF2-56EB617D9AA6}" destId="{81095E20-F1A7-47AD-9273-63C918736781}" srcOrd="0" destOrd="0" parTransId="{2279F2AD-6E9D-4D5C-A60C-D5C188D2D2BE}" sibTransId="{C99AFD00-AD24-4444-AFBD-F1C7C5FA99BF}"/>
    <dgm:cxn modelId="{CC49CA69-33A2-4E30-BBDE-AFA84B24D869}" type="presOf" srcId="{81095E20-F1A7-47AD-9273-63C918736781}" destId="{E1ED8A86-955C-4AC3-91B8-25F0AEF3C82E}" srcOrd="0" destOrd="0" presId="urn:microsoft.com/office/officeart/2009/layout/CirclePictureHierarchy"/>
    <dgm:cxn modelId="{4BCE544B-D5BE-4853-8F8C-704DB9980E85}" srcId="{8AAB33FF-CB9A-4A4F-9C56-A40AF1C00EE8}" destId="{377C0CE8-69B8-420F-83B2-6C6DEC88ED6F}" srcOrd="1" destOrd="0" parTransId="{B78A9F7F-4189-419F-BBBA-1912B59F9BCA}" sibTransId="{8874BDE5-47A9-403C-9D5A-48C59E382DD1}"/>
    <dgm:cxn modelId="{4112C272-F235-43CE-AE7B-50D0BD093A96}" type="presOf" srcId="{B78A9F7F-4189-419F-BBBA-1912B59F9BCA}" destId="{E852FD56-707E-4EC4-B7C6-FE8935F1925E}" srcOrd="0" destOrd="0" presId="urn:microsoft.com/office/officeart/2009/layout/CirclePictureHierarchy"/>
    <dgm:cxn modelId="{3D964DC0-B69D-4809-8D7C-5D66815737E4}" srcId="{C8EED039-0C95-4A0D-816D-871287BBFCC2}" destId="{9315DEC9-B4B1-4DE9-BCF2-56EB617D9AA6}" srcOrd="0" destOrd="0" parTransId="{77D437FB-ADFC-4793-97F4-3A455DAD0404}" sibTransId="{1DEF138D-006D-4A02-8C30-9978F38A04A4}"/>
    <dgm:cxn modelId="{2A5ABEC2-F5A1-4393-80E1-513266E75547}" type="presOf" srcId="{4393C0C1-7A57-4374-9A7D-674D7CB1DEFF}" destId="{923D2D22-8425-4FB4-90A9-4EC79889B4A2}" srcOrd="0" destOrd="0" presId="urn:microsoft.com/office/officeart/2009/layout/CirclePictureHierarchy"/>
    <dgm:cxn modelId="{713704D0-D9A8-4AB9-9AF2-644CE8C5B698}" srcId="{81095E20-F1A7-47AD-9273-63C918736781}" destId="{8AAB33FF-CB9A-4A4F-9C56-A40AF1C00EE8}" srcOrd="2" destOrd="0" parTransId="{A4D203D1-D74D-4CB6-8094-FEF98ED552DA}" sibTransId="{504A8FC8-DEA1-49E0-89EF-7AAE8F2AA209}"/>
    <dgm:cxn modelId="{B0CD54E1-27DE-4293-B83D-19E0F253058F}" srcId="{81095E20-F1A7-47AD-9273-63C918736781}" destId="{EC65A863-185D-4B6D-BD2D-7E624C0504F9}" srcOrd="0" destOrd="0" parTransId="{E9738DFB-27FE-4A53-95D8-921C50AC77CC}" sibTransId="{ADB41327-8112-4C09-8A12-52AF14911395}"/>
    <dgm:cxn modelId="{DFB195E1-F684-4566-BA6E-D2F654F2EF25}" srcId="{81095E20-F1A7-47AD-9273-63C918736781}" destId="{74A8667E-81CB-4D15-83ED-D026CA272705}" srcOrd="1" destOrd="0" parTransId="{4393C0C1-7A57-4374-9A7D-674D7CB1DEFF}" sibTransId="{6573B4F2-D654-4F3D-BC09-A6E64EE099D7}"/>
    <dgm:cxn modelId="{000DC3E4-7179-4D50-9A35-F8548AA665DE}" type="presOf" srcId="{74A8667E-81CB-4D15-83ED-D026CA272705}" destId="{6D3BD487-161C-4275-B101-67701BAC5DE0}" srcOrd="0" destOrd="0" presId="urn:microsoft.com/office/officeart/2009/layout/CirclePictureHierarchy"/>
    <dgm:cxn modelId="{439202EC-C29B-43BD-B96D-6B3477FA418A}" type="presOf" srcId="{B1E929EB-68D3-4884-B6D6-065DF2782C1C}" destId="{565C5FB6-2E72-492E-BB28-32B3E459622B}" srcOrd="0" destOrd="0" presId="urn:microsoft.com/office/officeart/2009/layout/CirclePictureHierarchy"/>
    <dgm:cxn modelId="{844DB7EF-D02C-40E6-8C31-1DB2952F8354}" type="presOf" srcId="{C8EED039-0C95-4A0D-816D-871287BBFCC2}" destId="{2A02D0F1-8627-40A4-B58A-E115797D6C34}" srcOrd="0" destOrd="0" presId="urn:microsoft.com/office/officeart/2009/layout/CirclePictureHierarchy"/>
    <dgm:cxn modelId="{912400F3-868A-4697-BD88-7C95C6991CA5}" type="presOf" srcId="{E9738DFB-27FE-4A53-95D8-921C50AC77CC}" destId="{EFD8045B-57D1-46EE-91C9-1C36E229A6F5}" srcOrd="0" destOrd="0" presId="urn:microsoft.com/office/officeart/2009/layout/CirclePictureHierarchy"/>
    <dgm:cxn modelId="{312A2BF4-D55B-45CC-BE71-CD9A2BDB0C41}" type="presOf" srcId="{EC65A863-185D-4B6D-BD2D-7E624C0504F9}" destId="{B284BEE8-5495-42CF-B7D5-1E47AEBC1DE0}" srcOrd="0" destOrd="0" presId="urn:microsoft.com/office/officeart/2009/layout/CirclePictureHierarchy"/>
    <dgm:cxn modelId="{7BC633FD-5D4B-4250-A3D6-868A39585C7C}" type="presOf" srcId="{377C0CE8-69B8-420F-83B2-6C6DEC88ED6F}" destId="{A3D9EA62-2395-4444-92A7-814356460E09}" srcOrd="0" destOrd="0" presId="urn:microsoft.com/office/officeart/2009/layout/CirclePictureHierarchy"/>
    <dgm:cxn modelId="{0FC4A25B-652C-48E2-9B9B-CA1412E1DB9A}" type="presParOf" srcId="{2A02D0F1-8627-40A4-B58A-E115797D6C34}" destId="{6979FB60-A356-4C6C-BD15-F9B710AB6FB3}" srcOrd="0" destOrd="0" presId="urn:microsoft.com/office/officeart/2009/layout/CirclePictureHierarchy"/>
    <dgm:cxn modelId="{403BCE2D-32BB-4999-9D08-15191E6561B3}" type="presParOf" srcId="{6979FB60-A356-4C6C-BD15-F9B710AB6FB3}" destId="{4F9877AA-1175-4B2C-A400-9CC4C99F9F68}" srcOrd="0" destOrd="0" presId="urn:microsoft.com/office/officeart/2009/layout/CirclePictureHierarchy"/>
    <dgm:cxn modelId="{D988AEDF-803E-48FC-A7E8-F816984E5C52}" type="presParOf" srcId="{4F9877AA-1175-4B2C-A400-9CC4C99F9F68}" destId="{C9AE87A7-E76A-41E0-B714-6E9BC90F0DD1}" srcOrd="0" destOrd="0" presId="urn:microsoft.com/office/officeart/2009/layout/CirclePictureHierarchy"/>
    <dgm:cxn modelId="{092CB739-EB9A-4456-8E06-DB0D663A7306}" type="presParOf" srcId="{4F9877AA-1175-4B2C-A400-9CC4C99F9F68}" destId="{005B60AE-1693-485E-AB8A-015271BA3ADF}" srcOrd="1" destOrd="0" presId="urn:microsoft.com/office/officeart/2009/layout/CirclePictureHierarchy"/>
    <dgm:cxn modelId="{7A52F4FA-941D-4544-904C-32C6CE66B2D1}" type="presParOf" srcId="{6979FB60-A356-4C6C-BD15-F9B710AB6FB3}" destId="{13501B46-6073-4DAE-AB85-BC7F6941FD2E}" srcOrd="1" destOrd="0" presId="urn:microsoft.com/office/officeart/2009/layout/CirclePictureHierarchy"/>
    <dgm:cxn modelId="{95C738F2-C01D-4C1F-A213-AB785193154A}" type="presParOf" srcId="{13501B46-6073-4DAE-AB85-BC7F6941FD2E}" destId="{6BA226F8-8195-4686-8ECA-84081586F96C}" srcOrd="0" destOrd="0" presId="urn:microsoft.com/office/officeart/2009/layout/CirclePictureHierarchy"/>
    <dgm:cxn modelId="{F5FCF642-F250-4FF0-9B41-6AB3356A367B}" type="presParOf" srcId="{13501B46-6073-4DAE-AB85-BC7F6941FD2E}" destId="{8569EFA0-CB09-4739-B1AC-1089E23D679F}" srcOrd="1" destOrd="0" presId="urn:microsoft.com/office/officeart/2009/layout/CirclePictureHierarchy"/>
    <dgm:cxn modelId="{D1BE9433-7E75-426A-AD36-D5680CCCB084}" type="presParOf" srcId="{8569EFA0-CB09-4739-B1AC-1089E23D679F}" destId="{5199E0A9-5D02-43AF-93C8-1A9572C84F42}" srcOrd="0" destOrd="0" presId="urn:microsoft.com/office/officeart/2009/layout/CirclePictureHierarchy"/>
    <dgm:cxn modelId="{9237F598-A725-4E0D-9C2D-626D78A6472F}" type="presParOf" srcId="{5199E0A9-5D02-43AF-93C8-1A9572C84F42}" destId="{5DE347CF-BF7E-420E-8635-54AB708A2502}" srcOrd="0" destOrd="0" presId="urn:microsoft.com/office/officeart/2009/layout/CirclePictureHierarchy"/>
    <dgm:cxn modelId="{3E3CAA02-8554-4679-9DF8-C6F8B9E5B4F3}" type="presParOf" srcId="{5199E0A9-5D02-43AF-93C8-1A9572C84F42}" destId="{E1ED8A86-955C-4AC3-91B8-25F0AEF3C82E}" srcOrd="1" destOrd="0" presId="urn:microsoft.com/office/officeart/2009/layout/CirclePictureHierarchy"/>
    <dgm:cxn modelId="{D4EC1C3B-FFC7-4F5E-B5CB-2EE3CD0E436F}" type="presParOf" srcId="{8569EFA0-CB09-4739-B1AC-1089E23D679F}" destId="{00E96BE8-6069-418C-8566-1E6097EDCD62}" srcOrd="1" destOrd="0" presId="urn:microsoft.com/office/officeart/2009/layout/CirclePictureHierarchy"/>
    <dgm:cxn modelId="{44111257-F6FB-4101-A8F4-F303B4C67126}" type="presParOf" srcId="{00E96BE8-6069-418C-8566-1E6097EDCD62}" destId="{EFD8045B-57D1-46EE-91C9-1C36E229A6F5}" srcOrd="0" destOrd="0" presId="urn:microsoft.com/office/officeart/2009/layout/CirclePictureHierarchy"/>
    <dgm:cxn modelId="{13254F9E-11C8-4AAE-B457-5E74B51036EC}" type="presParOf" srcId="{00E96BE8-6069-418C-8566-1E6097EDCD62}" destId="{BF2DF8BC-EC8D-465C-8520-B2C25B6E2F56}" srcOrd="1" destOrd="0" presId="urn:microsoft.com/office/officeart/2009/layout/CirclePictureHierarchy"/>
    <dgm:cxn modelId="{AD151673-C57B-4138-8A05-FF512FE9C20F}" type="presParOf" srcId="{BF2DF8BC-EC8D-465C-8520-B2C25B6E2F56}" destId="{4EFB87CB-5C26-40A0-996E-946FB8ED9113}" srcOrd="0" destOrd="0" presId="urn:microsoft.com/office/officeart/2009/layout/CirclePictureHierarchy"/>
    <dgm:cxn modelId="{04FD6DC2-E859-4C91-9943-028E9AEB0584}" type="presParOf" srcId="{4EFB87CB-5C26-40A0-996E-946FB8ED9113}" destId="{3327CF93-41D5-4199-A32A-7604F113FABA}" srcOrd="0" destOrd="0" presId="urn:microsoft.com/office/officeart/2009/layout/CirclePictureHierarchy"/>
    <dgm:cxn modelId="{CF6EDA10-EBAB-4ADD-9449-FA3942084396}" type="presParOf" srcId="{4EFB87CB-5C26-40A0-996E-946FB8ED9113}" destId="{B284BEE8-5495-42CF-B7D5-1E47AEBC1DE0}" srcOrd="1" destOrd="0" presId="urn:microsoft.com/office/officeart/2009/layout/CirclePictureHierarchy"/>
    <dgm:cxn modelId="{1242FE00-D437-49C0-AC22-69151354D958}" type="presParOf" srcId="{BF2DF8BC-EC8D-465C-8520-B2C25B6E2F56}" destId="{B7B0A4DB-660C-489E-A8C8-7019F3096E04}" srcOrd="1" destOrd="0" presId="urn:microsoft.com/office/officeart/2009/layout/CirclePictureHierarchy"/>
    <dgm:cxn modelId="{371D81EE-08A3-4448-AFFB-2E70A360AE0B}" type="presParOf" srcId="{00E96BE8-6069-418C-8566-1E6097EDCD62}" destId="{923D2D22-8425-4FB4-90A9-4EC79889B4A2}" srcOrd="2" destOrd="0" presId="urn:microsoft.com/office/officeart/2009/layout/CirclePictureHierarchy"/>
    <dgm:cxn modelId="{B4FFF28E-1E9E-4CBF-B709-D5543F3AA5B4}" type="presParOf" srcId="{00E96BE8-6069-418C-8566-1E6097EDCD62}" destId="{01E59AC8-A50B-4D46-8793-68BACD5F664D}" srcOrd="3" destOrd="0" presId="urn:microsoft.com/office/officeart/2009/layout/CirclePictureHierarchy"/>
    <dgm:cxn modelId="{4A0F00F1-F454-41AD-A2F6-936FCEBAE22C}" type="presParOf" srcId="{01E59AC8-A50B-4D46-8793-68BACD5F664D}" destId="{7E9633B9-BDA3-4192-A4FE-80524E30F359}" srcOrd="0" destOrd="0" presId="urn:microsoft.com/office/officeart/2009/layout/CirclePictureHierarchy"/>
    <dgm:cxn modelId="{EFA6B357-BCEC-4812-8793-35324446FBFC}" type="presParOf" srcId="{7E9633B9-BDA3-4192-A4FE-80524E30F359}" destId="{346D53E5-686D-4C8F-A70B-551DD35D7C28}" srcOrd="0" destOrd="0" presId="urn:microsoft.com/office/officeart/2009/layout/CirclePictureHierarchy"/>
    <dgm:cxn modelId="{7A84B083-886C-43A0-8956-BC09DC79599A}" type="presParOf" srcId="{7E9633B9-BDA3-4192-A4FE-80524E30F359}" destId="{6D3BD487-161C-4275-B101-67701BAC5DE0}" srcOrd="1" destOrd="0" presId="urn:microsoft.com/office/officeart/2009/layout/CirclePictureHierarchy"/>
    <dgm:cxn modelId="{CB7B9E0A-D9F2-449A-BAEA-384A3D865293}" type="presParOf" srcId="{01E59AC8-A50B-4D46-8793-68BACD5F664D}" destId="{EAC55176-1936-48ED-93F1-F6117C8E6AB0}" srcOrd="1" destOrd="0" presId="urn:microsoft.com/office/officeart/2009/layout/CirclePictureHierarchy"/>
    <dgm:cxn modelId="{4258AEA6-94CB-4811-A07F-C54989816D26}" type="presParOf" srcId="{00E96BE8-6069-418C-8566-1E6097EDCD62}" destId="{82239948-8EEC-4D1D-AA8A-4C45006EE270}" srcOrd="4" destOrd="0" presId="urn:microsoft.com/office/officeart/2009/layout/CirclePictureHierarchy"/>
    <dgm:cxn modelId="{10BDF2D3-4203-4157-AD09-15C29BB8B89C}" type="presParOf" srcId="{00E96BE8-6069-418C-8566-1E6097EDCD62}" destId="{3CEC3B8B-E2F5-41A7-AC7D-41707FC1C4DD}" srcOrd="5" destOrd="0" presId="urn:microsoft.com/office/officeart/2009/layout/CirclePictureHierarchy"/>
    <dgm:cxn modelId="{ACC1140F-EE0E-4EEC-8FB1-994C1E848BCD}" type="presParOf" srcId="{3CEC3B8B-E2F5-41A7-AC7D-41707FC1C4DD}" destId="{0D537684-52BC-4BC2-A6F7-806562A34D0D}" srcOrd="0" destOrd="0" presId="urn:microsoft.com/office/officeart/2009/layout/CirclePictureHierarchy"/>
    <dgm:cxn modelId="{6335783D-CE73-4079-B951-A5CE36FCFFCD}" type="presParOf" srcId="{0D537684-52BC-4BC2-A6F7-806562A34D0D}" destId="{15F61961-34C1-4678-8EEC-A4DFEA39985F}" srcOrd="0" destOrd="0" presId="urn:microsoft.com/office/officeart/2009/layout/CirclePictureHierarchy"/>
    <dgm:cxn modelId="{28EECC74-7627-433D-834E-E6722A836C79}" type="presParOf" srcId="{0D537684-52BC-4BC2-A6F7-806562A34D0D}" destId="{CDA3D527-88D8-44DA-B061-9C1DEBDE1F44}" srcOrd="1" destOrd="0" presId="urn:microsoft.com/office/officeart/2009/layout/CirclePictureHierarchy"/>
    <dgm:cxn modelId="{8A16C2B6-E3B9-4E1C-A257-BAC3D393585A}" type="presParOf" srcId="{3CEC3B8B-E2F5-41A7-AC7D-41707FC1C4DD}" destId="{3D92D60F-76B8-4408-912A-7840A1C5F983}" srcOrd="1" destOrd="0" presId="urn:microsoft.com/office/officeart/2009/layout/CirclePictureHierarchy"/>
    <dgm:cxn modelId="{20145F4F-DDF3-4334-B07E-F4CD00C3D3AB}" type="presParOf" srcId="{3D92D60F-76B8-4408-912A-7840A1C5F983}" destId="{565C5FB6-2E72-492E-BB28-32B3E459622B}" srcOrd="0" destOrd="0" presId="urn:microsoft.com/office/officeart/2009/layout/CirclePictureHierarchy"/>
    <dgm:cxn modelId="{C0BEB2EB-2330-45C7-A7B7-F2F60DC9F82D}" type="presParOf" srcId="{3D92D60F-76B8-4408-912A-7840A1C5F983}" destId="{C08EF23E-3D2A-4819-A6C1-9FB7B649A944}" srcOrd="1" destOrd="0" presId="urn:microsoft.com/office/officeart/2009/layout/CirclePictureHierarchy"/>
    <dgm:cxn modelId="{84FF1067-D5B4-4EE2-98C4-034DA815E522}" type="presParOf" srcId="{C08EF23E-3D2A-4819-A6C1-9FB7B649A944}" destId="{7BCD9EC7-5507-44DC-975B-1BF1CED921E9}" srcOrd="0" destOrd="0" presId="urn:microsoft.com/office/officeart/2009/layout/CirclePictureHierarchy"/>
    <dgm:cxn modelId="{0FFDB841-3BFD-44C8-AB70-0FCF43151872}" type="presParOf" srcId="{7BCD9EC7-5507-44DC-975B-1BF1CED921E9}" destId="{E3102D85-1AD8-4898-9C87-73A7B09EFD80}" srcOrd="0" destOrd="0" presId="urn:microsoft.com/office/officeart/2009/layout/CirclePictureHierarchy"/>
    <dgm:cxn modelId="{F99D4D69-6D03-4910-AE0A-BDA6BAE65DAF}" type="presParOf" srcId="{7BCD9EC7-5507-44DC-975B-1BF1CED921E9}" destId="{6709C41F-6120-4BCF-8DA6-6E61B9131E2C}" srcOrd="1" destOrd="0" presId="urn:microsoft.com/office/officeart/2009/layout/CirclePictureHierarchy"/>
    <dgm:cxn modelId="{F705EFC4-EFFB-4671-864A-5D61DBA96E00}" type="presParOf" srcId="{C08EF23E-3D2A-4819-A6C1-9FB7B649A944}" destId="{6FAAB1FB-456A-4EA6-85E2-2BFC0D5BBC4E}" srcOrd="1" destOrd="0" presId="urn:microsoft.com/office/officeart/2009/layout/CirclePictureHierarchy"/>
    <dgm:cxn modelId="{2C50FCCC-FF9E-4FB8-B256-AADB15144DF6}" type="presParOf" srcId="{3D92D60F-76B8-4408-912A-7840A1C5F983}" destId="{E852FD56-707E-4EC4-B7C6-FE8935F1925E}" srcOrd="2" destOrd="0" presId="urn:microsoft.com/office/officeart/2009/layout/CirclePictureHierarchy"/>
    <dgm:cxn modelId="{14AE7DD5-4B99-4191-975C-C03AE09946AE}" type="presParOf" srcId="{3D92D60F-76B8-4408-912A-7840A1C5F983}" destId="{CDF5E516-38A3-49B6-881A-0606306057CB}" srcOrd="3" destOrd="0" presId="urn:microsoft.com/office/officeart/2009/layout/CirclePictureHierarchy"/>
    <dgm:cxn modelId="{F5800907-6EC6-4560-9118-5960D6E43CDA}" type="presParOf" srcId="{CDF5E516-38A3-49B6-881A-0606306057CB}" destId="{5CBECC1F-7B92-4A41-85C7-7B220E36301F}" srcOrd="0" destOrd="0" presId="urn:microsoft.com/office/officeart/2009/layout/CirclePictureHierarchy"/>
    <dgm:cxn modelId="{B1A60AEB-8051-46ED-A90A-7C41B6170C04}" type="presParOf" srcId="{5CBECC1F-7B92-4A41-85C7-7B220E36301F}" destId="{6C9FD8F8-E773-4055-BDDD-8ECA454900B7}" srcOrd="0" destOrd="0" presId="urn:microsoft.com/office/officeart/2009/layout/CirclePictureHierarchy"/>
    <dgm:cxn modelId="{86638DA0-32A0-490A-8362-CF9D061BA029}" type="presParOf" srcId="{5CBECC1F-7B92-4A41-85C7-7B220E36301F}" destId="{A3D9EA62-2395-4444-92A7-814356460E09}" srcOrd="1" destOrd="0" presId="urn:microsoft.com/office/officeart/2009/layout/CirclePictureHierarchy"/>
    <dgm:cxn modelId="{B753E0E8-8497-4817-A5EE-3381903D1074}" type="presParOf" srcId="{CDF5E516-38A3-49B6-881A-0606306057CB}" destId="{F4045F84-E996-46B1-AA4C-8E417EDD044F}"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996821-64EF-459F-9F7D-A715B2401DE1}"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2E3A649-F4F7-4D46-B357-7E39DDBEBFB5}">
      <dgm:prSet phldrT="[Text]"/>
      <dgm:spPr/>
      <dgm:t>
        <a:bodyPr/>
        <a:lstStyle/>
        <a:p>
          <a:r>
            <a:rPr lang="en-US" dirty="0"/>
            <a:t>Assistant Research Biostatistician</a:t>
          </a:r>
        </a:p>
      </dgm:t>
    </dgm:pt>
    <dgm:pt modelId="{63560968-66F9-4428-88F9-457AEB6314B6}" type="parTrans" cxnId="{8B9916EA-BBB8-4C13-B39C-848A720F72E6}">
      <dgm:prSet/>
      <dgm:spPr/>
      <dgm:t>
        <a:bodyPr/>
        <a:lstStyle/>
        <a:p>
          <a:endParaRPr lang="en-US"/>
        </a:p>
      </dgm:t>
    </dgm:pt>
    <dgm:pt modelId="{E85E240C-CC4D-452B-9D6A-6236399086C3}" type="sibTrans" cxnId="{8B9916EA-BBB8-4C13-B39C-848A720F72E6}">
      <dgm:prSet/>
      <dgm:spPr/>
      <dgm:t>
        <a:bodyPr/>
        <a:lstStyle/>
        <a:p>
          <a:endParaRPr lang="en-US"/>
        </a:p>
      </dgm:t>
    </dgm:pt>
    <dgm:pt modelId="{EE0D213E-BC1F-4B51-B20C-F4D46F88CF55}">
      <dgm:prSet phldrT="[Text]"/>
      <dgm:spPr/>
      <dgm:t>
        <a:bodyPr/>
        <a:lstStyle/>
        <a:p>
          <a:r>
            <a:rPr lang="en-US" dirty="0"/>
            <a:t>Research Biostatistician I</a:t>
          </a:r>
        </a:p>
      </dgm:t>
    </dgm:pt>
    <dgm:pt modelId="{5DB5A257-7BCA-4073-B2FE-DDFA75ECAD6B}" type="parTrans" cxnId="{6AD277A0-B02E-46A6-9C9D-4A2BC00EDF34}">
      <dgm:prSet/>
      <dgm:spPr/>
      <dgm:t>
        <a:bodyPr/>
        <a:lstStyle/>
        <a:p>
          <a:endParaRPr lang="en-US"/>
        </a:p>
      </dgm:t>
    </dgm:pt>
    <dgm:pt modelId="{37407C27-0B78-4BDC-A3B3-5BC0E6B36FC4}" type="sibTrans" cxnId="{6AD277A0-B02E-46A6-9C9D-4A2BC00EDF34}">
      <dgm:prSet/>
      <dgm:spPr/>
      <dgm:t>
        <a:bodyPr/>
        <a:lstStyle/>
        <a:p>
          <a:endParaRPr lang="en-US"/>
        </a:p>
      </dgm:t>
    </dgm:pt>
    <dgm:pt modelId="{F353D57D-66E8-488C-BD77-DB293CF86BB1}">
      <dgm:prSet phldrT="[Text]"/>
      <dgm:spPr/>
      <dgm:t>
        <a:bodyPr/>
        <a:lstStyle/>
        <a:p>
          <a:r>
            <a:rPr lang="en-US" dirty="0"/>
            <a:t>Research Biostatistician II</a:t>
          </a:r>
        </a:p>
      </dgm:t>
    </dgm:pt>
    <dgm:pt modelId="{4443B420-05A4-461D-816E-F346CC92E7E6}" type="parTrans" cxnId="{DAFC0711-DD59-4E8B-B341-F7500344C795}">
      <dgm:prSet/>
      <dgm:spPr/>
      <dgm:t>
        <a:bodyPr/>
        <a:lstStyle/>
        <a:p>
          <a:endParaRPr lang="en-US"/>
        </a:p>
      </dgm:t>
    </dgm:pt>
    <dgm:pt modelId="{A91A8DAF-5E92-4EE1-A0CE-614F55B35DD6}" type="sibTrans" cxnId="{DAFC0711-DD59-4E8B-B341-F7500344C795}">
      <dgm:prSet/>
      <dgm:spPr/>
      <dgm:t>
        <a:bodyPr/>
        <a:lstStyle/>
        <a:p>
          <a:endParaRPr lang="en-US"/>
        </a:p>
      </dgm:t>
    </dgm:pt>
    <dgm:pt modelId="{DED32BC3-0180-49EE-8EC3-936B3B5B44F3}">
      <dgm:prSet phldrT="[Text]"/>
      <dgm:spPr/>
      <dgm:t>
        <a:bodyPr/>
        <a:lstStyle/>
        <a:p>
          <a:r>
            <a:rPr lang="en-US" dirty="0"/>
            <a:t>Senior Research Biostatistician</a:t>
          </a:r>
        </a:p>
      </dgm:t>
    </dgm:pt>
    <dgm:pt modelId="{209B1E95-E8CE-4042-875A-D14632B65D84}" type="parTrans" cxnId="{1B340B79-5E77-481E-BC1E-F5A9E198A595}">
      <dgm:prSet/>
      <dgm:spPr/>
      <dgm:t>
        <a:bodyPr/>
        <a:lstStyle/>
        <a:p>
          <a:endParaRPr lang="en-US"/>
        </a:p>
      </dgm:t>
    </dgm:pt>
    <dgm:pt modelId="{11DC533D-2191-4B08-96B2-EBBE59FCD48E}" type="sibTrans" cxnId="{1B340B79-5E77-481E-BC1E-F5A9E198A595}">
      <dgm:prSet/>
      <dgm:spPr/>
      <dgm:t>
        <a:bodyPr/>
        <a:lstStyle/>
        <a:p>
          <a:endParaRPr lang="en-US"/>
        </a:p>
      </dgm:t>
    </dgm:pt>
    <dgm:pt modelId="{D0EE6A95-8E01-4FEF-AE74-95853F75B784}" type="pres">
      <dgm:prSet presAssocID="{96996821-64EF-459F-9F7D-A715B2401DE1}" presName="Name0" presStyleCnt="0">
        <dgm:presLayoutVars>
          <dgm:chMax val="11"/>
          <dgm:chPref val="11"/>
          <dgm:dir/>
          <dgm:resizeHandles/>
        </dgm:presLayoutVars>
      </dgm:prSet>
      <dgm:spPr/>
    </dgm:pt>
    <dgm:pt modelId="{1B5D44F4-B5F3-4E61-BABB-B1C2E93722B3}" type="pres">
      <dgm:prSet presAssocID="{DED32BC3-0180-49EE-8EC3-936B3B5B44F3}" presName="Accent4" presStyleCnt="0"/>
      <dgm:spPr/>
    </dgm:pt>
    <dgm:pt modelId="{57153F5F-C02B-43A3-AB02-31287709645A}" type="pres">
      <dgm:prSet presAssocID="{DED32BC3-0180-49EE-8EC3-936B3B5B44F3}" presName="Accent" presStyleLbl="node1" presStyleIdx="0" presStyleCnt="4"/>
      <dgm:spPr/>
    </dgm:pt>
    <dgm:pt modelId="{80BA1285-3E8A-4B47-8C29-6776DB9B05DD}" type="pres">
      <dgm:prSet presAssocID="{DED32BC3-0180-49EE-8EC3-936B3B5B44F3}" presName="ParentBackground4" presStyleCnt="0"/>
      <dgm:spPr/>
    </dgm:pt>
    <dgm:pt modelId="{5BAE4B64-F449-4842-B51F-C56DEA22FFEA}" type="pres">
      <dgm:prSet presAssocID="{DED32BC3-0180-49EE-8EC3-936B3B5B44F3}" presName="ParentBackground" presStyleLbl="fgAcc1" presStyleIdx="0" presStyleCnt="4"/>
      <dgm:spPr/>
    </dgm:pt>
    <dgm:pt modelId="{0289F75D-847A-4CCD-91F8-A0F7F8E850B2}" type="pres">
      <dgm:prSet presAssocID="{DED32BC3-0180-49EE-8EC3-936B3B5B44F3}" presName="Parent4" presStyleLbl="revTx" presStyleIdx="0" presStyleCnt="0">
        <dgm:presLayoutVars>
          <dgm:chMax val="1"/>
          <dgm:chPref val="1"/>
          <dgm:bulletEnabled val="1"/>
        </dgm:presLayoutVars>
      </dgm:prSet>
      <dgm:spPr/>
    </dgm:pt>
    <dgm:pt modelId="{60842BB2-5591-45DD-B7D1-4AAFEEB23E48}" type="pres">
      <dgm:prSet presAssocID="{F353D57D-66E8-488C-BD77-DB293CF86BB1}" presName="Accent3" presStyleCnt="0"/>
      <dgm:spPr/>
    </dgm:pt>
    <dgm:pt modelId="{12D50822-40A7-4265-B787-EA11119AD910}" type="pres">
      <dgm:prSet presAssocID="{F353D57D-66E8-488C-BD77-DB293CF86BB1}" presName="Accent" presStyleLbl="node1" presStyleIdx="1" presStyleCnt="4"/>
      <dgm:spPr/>
    </dgm:pt>
    <dgm:pt modelId="{6B2EE54B-1B4C-44C8-9E5E-C573A8C13850}" type="pres">
      <dgm:prSet presAssocID="{F353D57D-66E8-488C-BD77-DB293CF86BB1}" presName="ParentBackground3" presStyleCnt="0"/>
      <dgm:spPr/>
    </dgm:pt>
    <dgm:pt modelId="{9CB8E7AB-234D-4C8D-91F0-0F908502CF40}" type="pres">
      <dgm:prSet presAssocID="{F353D57D-66E8-488C-BD77-DB293CF86BB1}" presName="ParentBackground" presStyleLbl="fgAcc1" presStyleIdx="1" presStyleCnt="4"/>
      <dgm:spPr/>
    </dgm:pt>
    <dgm:pt modelId="{13027AA3-FF31-4D3E-BD56-CF2C452630B2}" type="pres">
      <dgm:prSet presAssocID="{F353D57D-66E8-488C-BD77-DB293CF86BB1}" presName="Parent3" presStyleLbl="revTx" presStyleIdx="0" presStyleCnt="0">
        <dgm:presLayoutVars>
          <dgm:chMax val="1"/>
          <dgm:chPref val="1"/>
          <dgm:bulletEnabled val="1"/>
        </dgm:presLayoutVars>
      </dgm:prSet>
      <dgm:spPr/>
    </dgm:pt>
    <dgm:pt modelId="{78EC46FF-61BB-4C63-9A38-CFEB5250E1BA}" type="pres">
      <dgm:prSet presAssocID="{EE0D213E-BC1F-4B51-B20C-F4D46F88CF55}" presName="Accent2" presStyleCnt="0"/>
      <dgm:spPr/>
    </dgm:pt>
    <dgm:pt modelId="{93D28050-FC53-4781-B8E7-CF28326068CC}" type="pres">
      <dgm:prSet presAssocID="{EE0D213E-BC1F-4B51-B20C-F4D46F88CF55}" presName="Accent" presStyleLbl="node1" presStyleIdx="2" presStyleCnt="4"/>
      <dgm:spPr/>
    </dgm:pt>
    <dgm:pt modelId="{1A7EB7C1-2164-4189-BCEF-631E3904459A}" type="pres">
      <dgm:prSet presAssocID="{EE0D213E-BC1F-4B51-B20C-F4D46F88CF55}" presName="ParentBackground2" presStyleCnt="0"/>
      <dgm:spPr/>
    </dgm:pt>
    <dgm:pt modelId="{74A2DBE9-D386-4A2A-9F00-B25DDEA5953D}" type="pres">
      <dgm:prSet presAssocID="{EE0D213E-BC1F-4B51-B20C-F4D46F88CF55}" presName="ParentBackground" presStyleLbl="fgAcc1" presStyleIdx="2" presStyleCnt="4"/>
      <dgm:spPr/>
    </dgm:pt>
    <dgm:pt modelId="{0A020F46-BA23-4604-A92C-246D780AEE1A}" type="pres">
      <dgm:prSet presAssocID="{EE0D213E-BC1F-4B51-B20C-F4D46F88CF55}" presName="Parent2" presStyleLbl="revTx" presStyleIdx="0" presStyleCnt="0">
        <dgm:presLayoutVars>
          <dgm:chMax val="1"/>
          <dgm:chPref val="1"/>
          <dgm:bulletEnabled val="1"/>
        </dgm:presLayoutVars>
      </dgm:prSet>
      <dgm:spPr/>
    </dgm:pt>
    <dgm:pt modelId="{32321E08-ABED-4EA9-821A-66E69A38F28C}" type="pres">
      <dgm:prSet presAssocID="{72E3A649-F4F7-4D46-B357-7E39DDBEBFB5}" presName="Accent1" presStyleCnt="0"/>
      <dgm:spPr/>
    </dgm:pt>
    <dgm:pt modelId="{F88F74F9-B1CD-4314-9D73-8DCA09BD612F}" type="pres">
      <dgm:prSet presAssocID="{72E3A649-F4F7-4D46-B357-7E39DDBEBFB5}" presName="Accent" presStyleLbl="node1" presStyleIdx="3" presStyleCnt="4"/>
      <dgm:spPr/>
    </dgm:pt>
    <dgm:pt modelId="{DE83BAF5-6054-4385-8315-B78D46F47252}" type="pres">
      <dgm:prSet presAssocID="{72E3A649-F4F7-4D46-B357-7E39DDBEBFB5}" presName="ParentBackground1" presStyleCnt="0"/>
      <dgm:spPr/>
    </dgm:pt>
    <dgm:pt modelId="{5F402951-6E51-4BDA-A805-9EF15FE1E117}" type="pres">
      <dgm:prSet presAssocID="{72E3A649-F4F7-4D46-B357-7E39DDBEBFB5}" presName="ParentBackground" presStyleLbl="fgAcc1" presStyleIdx="3" presStyleCnt="4"/>
      <dgm:spPr/>
    </dgm:pt>
    <dgm:pt modelId="{ACD593AE-F649-4506-8F7F-AA0ADDEF5288}" type="pres">
      <dgm:prSet presAssocID="{72E3A649-F4F7-4D46-B357-7E39DDBEBFB5}" presName="Parent1" presStyleLbl="revTx" presStyleIdx="0" presStyleCnt="0">
        <dgm:presLayoutVars>
          <dgm:chMax val="1"/>
          <dgm:chPref val="1"/>
          <dgm:bulletEnabled val="1"/>
        </dgm:presLayoutVars>
      </dgm:prSet>
      <dgm:spPr/>
    </dgm:pt>
  </dgm:ptLst>
  <dgm:cxnLst>
    <dgm:cxn modelId="{DAFC0711-DD59-4E8B-B341-F7500344C795}" srcId="{96996821-64EF-459F-9F7D-A715B2401DE1}" destId="{F353D57D-66E8-488C-BD77-DB293CF86BB1}" srcOrd="2" destOrd="0" parTransId="{4443B420-05A4-461D-816E-F346CC92E7E6}" sibTransId="{A91A8DAF-5E92-4EE1-A0CE-614F55B35DD6}"/>
    <dgm:cxn modelId="{C98FA226-E260-487F-BC93-E76DE4B88F49}" type="presOf" srcId="{DED32BC3-0180-49EE-8EC3-936B3B5B44F3}" destId="{5BAE4B64-F449-4842-B51F-C56DEA22FFEA}" srcOrd="0" destOrd="0" presId="urn:microsoft.com/office/officeart/2011/layout/CircleProcess"/>
    <dgm:cxn modelId="{CBA94527-6323-4E29-B583-3617AD1A399D}" type="presOf" srcId="{96996821-64EF-459F-9F7D-A715B2401DE1}" destId="{D0EE6A95-8E01-4FEF-AE74-95853F75B784}" srcOrd="0" destOrd="0" presId="urn:microsoft.com/office/officeart/2011/layout/CircleProcess"/>
    <dgm:cxn modelId="{B42D092C-1570-403F-94AE-A396B7122B94}" type="presOf" srcId="{EE0D213E-BC1F-4B51-B20C-F4D46F88CF55}" destId="{74A2DBE9-D386-4A2A-9F00-B25DDEA5953D}" srcOrd="0" destOrd="0" presId="urn:microsoft.com/office/officeart/2011/layout/CircleProcess"/>
    <dgm:cxn modelId="{19A2ED6C-7CE6-41B3-A675-93E69A1D7014}" type="presOf" srcId="{EE0D213E-BC1F-4B51-B20C-F4D46F88CF55}" destId="{0A020F46-BA23-4604-A92C-246D780AEE1A}" srcOrd="1" destOrd="0" presId="urn:microsoft.com/office/officeart/2011/layout/CircleProcess"/>
    <dgm:cxn modelId="{1B340B79-5E77-481E-BC1E-F5A9E198A595}" srcId="{96996821-64EF-459F-9F7D-A715B2401DE1}" destId="{DED32BC3-0180-49EE-8EC3-936B3B5B44F3}" srcOrd="3" destOrd="0" parTransId="{209B1E95-E8CE-4042-875A-D14632B65D84}" sibTransId="{11DC533D-2191-4B08-96B2-EBBE59FCD48E}"/>
    <dgm:cxn modelId="{0B569299-0E61-4337-BD77-F2D86FB7B716}" type="presOf" srcId="{72E3A649-F4F7-4D46-B357-7E39DDBEBFB5}" destId="{5F402951-6E51-4BDA-A805-9EF15FE1E117}" srcOrd="0" destOrd="0" presId="urn:microsoft.com/office/officeart/2011/layout/CircleProcess"/>
    <dgm:cxn modelId="{6AD277A0-B02E-46A6-9C9D-4A2BC00EDF34}" srcId="{96996821-64EF-459F-9F7D-A715B2401DE1}" destId="{EE0D213E-BC1F-4B51-B20C-F4D46F88CF55}" srcOrd="1" destOrd="0" parTransId="{5DB5A257-7BCA-4073-B2FE-DDFA75ECAD6B}" sibTransId="{37407C27-0B78-4BDC-A3B3-5BC0E6B36FC4}"/>
    <dgm:cxn modelId="{88130BA9-C96A-4DF5-AFAB-8D7BE4DFE75C}" type="presOf" srcId="{72E3A649-F4F7-4D46-B357-7E39DDBEBFB5}" destId="{ACD593AE-F649-4506-8F7F-AA0ADDEF5288}" srcOrd="1" destOrd="0" presId="urn:microsoft.com/office/officeart/2011/layout/CircleProcess"/>
    <dgm:cxn modelId="{33EA7DDF-7EC8-4F7C-92E0-BB3594B536CF}" type="presOf" srcId="{F353D57D-66E8-488C-BD77-DB293CF86BB1}" destId="{13027AA3-FF31-4D3E-BD56-CF2C452630B2}" srcOrd="1" destOrd="0" presId="urn:microsoft.com/office/officeart/2011/layout/CircleProcess"/>
    <dgm:cxn modelId="{8B9916EA-BBB8-4C13-B39C-848A720F72E6}" srcId="{96996821-64EF-459F-9F7D-A715B2401DE1}" destId="{72E3A649-F4F7-4D46-B357-7E39DDBEBFB5}" srcOrd="0" destOrd="0" parTransId="{63560968-66F9-4428-88F9-457AEB6314B6}" sibTransId="{E85E240C-CC4D-452B-9D6A-6236399086C3}"/>
    <dgm:cxn modelId="{A3D155F2-7A77-4FFF-8752-0E3BBF09D652}" type="presOf" srcId="{DED32BC3-0180-49EE-8EC3-936B3B5B44F3}" destId="{0289F75D-847A-4CCD-91F8-A0F7F8E850B2}" srcOrd="1" destOrd="0" presId="urn:microsoft.com/office/officeart/2011/layout/CircleProcess"/>
    <dgm:cxn modelId="{3461D2FB-80C9-4584-A37D-00ECC55F96E7}" type="presOf" srcId="{F353D57D-66E8-488C-BD77-DB293CF86BB1}" destId="{9CB8E7AB-234D-4C8D-91F0-0F908502CF40}" srcOrd="0" destOrd="0" presId="urn:microsoft.com/office/officeart/2011/layout/CircleProcess"/>
    <dgm:cxn modelId="{240E075E-7077-4AED-982E-FCDA8E2EF6C8}" type="presParOf" srcId="{D0EE6A95-8E01-4FEF-AE74-95853F75B784}" destId="{1B5D44F4-B5F3-4E61-BABB-B1C2E93722B3}" srcOrd="0" destOrd="0" presId="urn:microsoft.com/office/officeart/2011/layout/CircleProcess"/>
    <dgm:cxn modelId="{E273A427-F25B-4902-BD1C-180B03ECADE4}" type="presParOf" srcId="{1B5D44F4-B5F3-4E61-BABB-B1C2E93722B3}" destId="{57153F5F-C02B-43A3-AB02-31287709645A}" srcOrd="0" destOrd="0" presId="urn:microsoft.com/office/officeart/2011/layout/CircleProcess"/>
    <dgm:cxn modelId="{1A3F35F3-D5B5-498A-9683-ACF950B27BA9}" type="presParOf" srcId="{D0EE6A95-8E01-4FEF-AE74-95853F75B784}" destId="{80BA1285-3E8A-4B47-8C29-6776DB9B05DD}" srcOrd="1" destOrd="0" presId="urn:microsoft.com/office/officeart/2011/layout/CircleProcess"/>
    <dgm:cxn modelId="{DE369B1A-3A5E-4D77-8AD0-7FED13F7C6B9}" type="presParOf" srcId="{80BA1285-3E8A-4B47-8C29-6776DB9B05DD}" destId="{5BAE4B64-F449-4842-B51F-C56DEA22FFEA}" srcOrd="0" destOrd="0" presId="urn:microsoft.com/office/officeart/2011/layout/CircleProcess"/>
    <dgm:cxn modelId="{A71762B8-15B5-4C09-8EE1-A05046C00D15}" type="presParOf" srcId="{D0EE6A95-8E01-4FEF-AE74-95853F75B784}" destId="{0289F75D-847A-4CCD-91F8-A0F7F8E850B2}" srcOrd="2" destOrd="0" presId="urn:microsoft.com/office/officeart/2011/layout/CircleProcess"/>
    <dgm:cxn modelId="{FB590BA5-0996-4983-8990-EA409499FB2B}" type="presParOf" srcId="{D0EE6A95-8E01-4FEF-AE74-95853F75B784}" destId="{60842BB2-5591-45DD-B7D1-4AAFEEB23E48}" srcOrd="3" destOrd="0" presId="urn:microsoft.com/office/officeart/2011/layout/CircleProcess"/>
    <dgm:cxn modelId="{32D85169-445C-429C-B314-B4E38108E285}" type="presParOf" srcId="{60842BB2-5591-45DD-B7D1-4AAFEEB23E48}" destId="{12D50822-40A7-4265-B787-EA11119AD910}" srcOrd="0" destOrd="0" presId="urn:microsoft.com/office/officeart/2011/layout/CircleProcess"/>
    <dgm:cxn modelId="{3D260DC3-4E18-422E-8F45-D9DC0F847668}" type="presParOf" srcId="{D0EE6A95-8E01-4FEF-AE74-95853F75B784}" destId="{6B2EE54B-1B4C-44C8-9E5E-C573A8C13850}" srcOrd="4" destOrd="0" presId="urn:microsoft.com/office/officeart/2011/layout/CircleProcess"/>
    <dgm:cxn modelId="{30CBE51F-CFFA-4CAE-ABB3-7B1C39DCE9DD}" type="presParOf" srcId="{6B2EE54B-1B4C-44C8-9E5E-C573A8C13850}" destId="{9CB8E7AB-234D-4C8D-91F0-0F908502CF40}" srcOrd="0" destOrd="0" presId="urn:microsoft.com/office/officeart/2011/layout/CircleProcess"/>
    <dgm:cxn modelId="{85E76C80-7E61-4C87-AA5E-DEE2501033F7}" type="presParOf" srcId="{D0EE6A95-8E01-4FEF-AE74-95853F75B784}" destId="{13027AA3-FF31-4D3E-BD56-CF2C452630B2}" srcOrd="5" destOrd="0" presId="urn:microsoft.com/office/officeart/2011/layout/CircleProcess"/>
    <dgm:cxn modelId="{65FD8410-2609-4D7A-ABDE-14EE8AC339C2}" type="presParOf" srcId="{D0EE6A95-8E01-4FEF-AE74-95853F75B784}" destId="{78EC46FF-61BB-4C63-9A38-CFEB5250E1BA}" srcOrd="6" destOrd="0" presId="urn:microsoft.com/office/officeart/2011/layout/CircleProcess"/>
    <dgm:cxn modelId="{6DB6C169-87F8-4125-B9C7-F72B5A7AA801}" type="presParOf" srcId="{78EC46FF-61BB-4C63-9A38-CFEB5250E1BA}" destId="{93D28050-FC53-4781-B8E7-CF28326068CC}" srcOrd="0" destOrd="0" presId="urn:microsoft.com/office/officeart/2011/layout/CircleProcess"/>
    <dgm:cxn modelId="{86E28E44-58CB-4B1B-BAA0-1D62E4B6D884}" type="presParOf" srcId="{D0EE6A95-8E01-4FEF-AE74-95853F75B784}" destId="{1A7EB7C1-2164-4189-BCEF-631E3904459A}" srcOrd="7" destOrd="0" presId="urn:microsoft.com/office/officeart/2011/layout/CircleProcess"/>
    <dgm:cxn modelId="{4D2AB4F5-8BBF-4984-90D0-AD9B4B4F1736}" type="presParOf" srcId="{1A7EB7C1-2164-4189-BCEF-631E3904459A}" destId="{74A2DBE9-D386-4A2A-9F00-B25DDEA5953D}" srcOrd="0" destOrd="0" presId="urn:microsoft.com/office/officeart/2011/layout/CircleProcess"/>
    <dgm:cxn modelId="{885DAE7D-207A-4640-B66D-E31EC08A8317}" type="presParOf" srcId="{D0EE6A95-8E01-4FEF-AE74-95853F75B784}" destId="{0A020F46-BA23-4604-A92C-246D780AEE1A}" srcOrd="8" destOrd="0" presId="urn:microsoft.com/office/officeart/2011/layout/CircleProcess"/>
    <dgm:cxn modelId="{CF9A6B85-1511-47CE-BF47-E4040EF044CD}" type="presParOf" srcId="{D0EE6A95-8E01-4FEF-AE74-95853F75B784}" destId="{32321E08-ABED-4EA9-821A-66E69A38F28C}" srcOrd="9" destOrd="0" presId="urn:microsoft.com/office/officeart/2011/layout/CircleProcess"/>
    <dgm:cxn modelId="{0CF9C255-D614-4265-A3EA-C35459ED6476}" type="presParOf" srcId="{32321E08-ABED-4EA9-821A-66E69A38F28C}" destId="{F88F74F9-B1CD-4314-9D73-8DCA09BD612F}" srcOrd="0" destOrd="0" presId="urn:microsoft.com/office/officeart/2011/layout/CircleProcess"/>
    <dgm:cxn modelId="{9A21436C-2896-4343-B5A8-3DE703D64B9F}" type="presParOf" srcId="{D0EE6A95-8E01-4FEF-AE74-95853F75B784}" destId="{DE83BAF5-6054-4385-8315-B78D46F47252}" srcOrd="10" destOrd="0" presId="urn:microsoft.com/office/officeart/2011/layout/CircleProcess"/>
    <dgm:cxn modelId="{09AFD523-D552-46C6-8DD1-CCE0E571969D}" type="presParOf" srcId="{DE83BAF5-6054-4385-8315-B78D46F47252}" destId="{5F402951-6E51-4BDA-A805-9EF15FE1E117}" srcOrd="0" destOrd="0" presId="urn:microsoft.com/office/officeart/2011/layout/CircleProcess"/>
    <dgm:cxn modelId="{A16B96DD-495C-47A1-8E88-AC66333D1919}" type="presParOf" srcId="{D0EE6A95-8E01-4FEF-AE74-95853F75B784}" destId="{ACD593AE-F649-4506-8F7F-AA0ADDEF5288}"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BD492D-A0E0-42BF-9130-EB3A0970EA8A}" type="doc">
      <dgm:prSet loTypeId="urn:microsoft.com/office/officeart/2005/8/layout/hList7" loCatId="picture" qsTypeId="urn:microsoft.com/office/officeart/2005/8/quickstyle/simple1" qsCatId="simple" csTypeId="urn:microsoft.com/office/officeart/2005/8/colors/accent1_2" csCatId="accent1" phldr="1"/>
      <dgm:spPr/>
      <dgm:t>
        <a:bodyPr/>
        <a:lstStyle/>
        <a:p>
          <a:endParaRPr lang="en-US"/>
        </a:p>
      </dgm:t>
    </dgm:pt>
    <dgm:pt modelId="{C2FF1F6F-3817-43F9-9C71-BD4A1E241E52}">
      <dgm:prSet phldrT="[Text]" custT="1"/>
      <dgm:spPr/>
      <dgm:t>
        <a:bodyPr/>
        <a:lstStyle/>
        <a:p>
          <a:r>
            <a:rPr lang="en-US" sz="1900" b="1" dirty="0">
              <a:latin typeface="+mn-lt"/>
              <a:cs typeface="Arial" panose="020B0604020202020204" pitchFamily="34" charset="0"/>
            </a:rPr>
            <a:t>2007-2011</a:t>
          </a:r>
        </a:p>
        <a:p>
          <a:r>
            <a:rPr lang="en-US" sz="1700" dirty="0">
              <a:latin typeface="+mn-lt"/>
              <a:cs typeface="Arial" panose="020B0604020202020204" pitchFamily="34" charset="0"/>
            </a:rPr>
            <a:t>B.A. in Mathematics</a:t>
          </a:r>
        </a:p>
        <a:p>
          <a:r>
            <a:rPr lang="en-US" sz="1500" i="1" dirty="0">
              <a:latin typeface="+mn-lt"/>
              <a:cs typeface="Arial" panose="020B0604020202020204" pitchFamily="34" charset="0"/>
            </a:rPr>
            <a:t>School of Computer Science &amp; Math</a:t>
          </a:r>
        </a:p>
      </dgm:t>
    </dgm:pt>
    <dgm:pt modelId="{4D164600-EBF8-460A-A200-721BDCA96458}" type="parTrans" cxnId="{EB07CE54-4ABC-45D3-ABD9-9CC63613C2B0}">
      <dgm:prSet/>
      <dgm:spPr/>
      <dgm:t>
        <a:bodyPr/>
        <a:lstStyle/>
        <a:p>
          <a:endParaRPr lang="en-US"/>
        </a:p>
      </dgm:t>
    </dgm:pt>
    <dgm:pt modelId="{48FABEA3-9429-495B-824C-F7CB02A85CE1}" type="sibTrans" cxnId="{EB07CE54-4ABC-45D3-ABD9-9CC63613C2B0}">
      <dgm:prSet/>
      <dgm:spPr/>
      <dgm:t>
        <a:bodyPr/>
        <a:lstStyle/>
        <a:p>
          <a:endParaRPr lang="en-US"/>
        </a:p>
      </dgm:t>
    </dgm:pt>
    <dgm:pt modelId="{25CFC50A-AF17-4741-A0D8-75E24EFF51A4}">
      <dgm:prSet phldrT="[Text]" custT="1"/>
      <dgm:spPr/>
      <dgm:t>
        <a:bodyPr/>
        <a:lstStyle/>
        <a:p>
          <a:r>
            <a:rPr lang="en-US" sz="1900" b="1" dirty="0"/>
            <a:t>2013-2014</a:t>
          </a:r>
        </a:p>
        <a:p>
          <a:r>
            <a:rPr lang="en-US" sz="1700" dirty="0"/>
            <a:t> Statistical Data Analyst</a:t>
          </a:r>
        </a:p>
        <a:p>
          <a:r>
            <a:rPr lang="en-US" sz="1500" i="1" dirty="0"/>
            <a:t>Division of Public Health Sciences</a:t>
          </a:r>
        </a:p>
      </dgm:t>
    </dgm:pt>
    <dgm:pt modelId="{CD3CC22E-4448-49C4-B1BF-EEABF836A47D}" type="parTrans" cxnId="{91F65416-8844-4EA7-AAE5-B995CADA245E}">
      <dgm:prSet/>
      <dgm:spPr/>
      <dgm:t>
        <a:bodyPr/>
        <a:lstStyle/>
        <a:p>
          <a:endParaRPr lang="en-US"/>
        </a:p>
      </dgm:t>
    </dgm:pt>
    <dgm:pt modelId="{D7479ED1-73A3-49C2-A929-33F2714BE8C3}" type="sibTrans" cxnId="{91F65416-8844-4EA7-AAE5-B995CADA245E}">
      <dgm:prSet/>
      <dgm:spPr/>
      <dgm:t>
        <a:bodyPr/>
        <a:lstStyle/>
        <a:p>
          <a:endParaRPr lang="en-US"/>
        </a:p>
      </dgm:t>
    </dgm:pt>
    <dgm:pt modelId="{31D3F4DD-BBDE-4E41-8B0A-E09AB4D1F6DC}">
      <dgm:prSet custT="1"/>
      <dgm:spPr/>
      <dgm:t>
        <a:bodyPr/>
        <a:lstStyle/>
        <a:p>
          <a:r>
            <a:rPr lang="en-US" sz="1900" b="1" dirty="0"/>
            <a:t>2014-Present</a:t>
          </a:r>
        </a:p>
        <a:p>
          <a:r>
            <a:rPr lang="en-US" sz="1700" dirty="0"/>
            <a:t>Research Biostatistician</a:t>
          </a:r>
        </a:p>
        <a:p>
          <a:r>
            <a:rPr lang="en-US" sz="1500" i="1" dirty="0"/>
            <a:t>Center for Health Policy &amp; Outcomes</a:t>
          </a:r>
        </a:p>
      </dgm:t>
    </dgm:pt>
    <dgm:pt modelId="{9EBE94AC-5AFA-44BB-84F7-E6DC08FEE1DC}" type="parTrans" cxnId="{E251E0A1-0A50-4248-80D3-808BF6359CDC}">
      <dgm:prSet/>
      <dgm:spPr/>
      <dgm:t>
        <a:bodyPr/>
        <a:lstStyle/>
        <a:p>
          <a:endParaRPr lang="en-US"/>
        </a:p>
      </dgm:t>
    </dgm:pt>
    <dgm:pt modelId="{BD5FB631-2619-4AA0-8247-5D4E6258E787}" type="sibTrans" cxnId="{E251E0A1-0A50-4248-80D3-808BF6359CDC}">
      <dgm:prSet/>
      <dgm:spPr/>
      <dgm:t>
        <a:bodyPr/>
        <a:lstStyle/>
        <a:p>
          <a:endParaRPr lang="en-US"/>
        </a:p>
      </dgm:t>
    </dgm:pt>
    <dgm:pt modelId="{622C45A4-36DE-4C2F-9B71-048AFA552051}">
      <dgm:prSet custT="1"/>
      <dgm:spPr/>
      <dgm:t>
        <a:bodyPr/>
        <a:lstStyle/>
        <a:p>
          <a:r>
            <a:rPr lang="en-US" sz="1900" b="1" dirty="0"/>
            <a:t>2012-2013</a:t>
          </a:r>
        </a:p>
        <a:p>
          <a:r>
            <a:rPr lang="en-US" sz="1700" b="0" dirty="0"/>
            <a:t>M.S. in Biostatistics</a:t>
          </a:r>
        </a:p>
        <a:p>
          <a:r>
            <a:rPr lang="en-US" sz="1600" b="0" i="1" dirty="0"/>
            <a:t>School of Medicine</a:t>
          </a:r>
        </a:p>
      </dgm:t>
    </dgm:pt>
    <dgm:pt modelId="{A1D1E563-8152-4779-A2CE-018CFCF70BD6}" type="parTrans" cxnId="{11192B9C-5FC6-49DF-AA4C-6ED78200120D}">
      <dgm:prSet/>
      <dgm:spPr/>
      <dgm:t>
        <a:bodyPr/>
        <a:lstStyle/>
        <a:p>
          <a:endParaRPr lang="en-US"/>
        </a:p>
      </dgm:t>
    </dgm:pt>
    <dgm:pt modelId="{ED2EDF4C-CC2D-4056-9785-001EBF4F43A7}" type="sibTrans" cxnId="{11192B9C-5FC6-49DF-AA4C-6ED78200120D}">
      <dgm:prSet/>
      <dgm:spPr/>
      <dgm:t>
        <a:bodyPr/>
        <a:lstStyle/>
        <a:p>
          <a:endParaRPr lang="en-US"/>
        </a:p>
      </dgm:t>
    </dgm:pt>
    <dgm:pt modelId="{7280A875-7191-4A88-9E05-C21E35C2466B}" type="pres">
      <dgm:prSet presAssocID="{D1BD492D-A0E0-42BF-9130-EB3A0970EA8A}" presName="Name0" presStyleCnt="0">
        <dgm:presLayoutVars>
          <dgm:dir/>
          <dgm:resizeHandles val="exact"/>
        </dgm:presLayoutVars>
      </dgm:prSet>
      <dgm:spPr/>
    </dgm:pt>
    <dgm:pt modelId="{08D18F0B-03FC-4B85-A7C9-D1680625BBF6}" type="pres">
      <dgm:prSet presAssocID="{D1BD492D-A0E0-42BF-9130-EB3A0970EA8A}" presName="fgShape" presStyleLbl="fgShp" presStyleIdx="0" presStyleCnt="1"/>
      <dgm:spPr>
        <a:prstGeom prst="rightArrow">
          <a:avLst/>
        </a:prstGeom>
      </dgm:spPr>
    </dgm:pt>
    <dgm:pt modelId="{0025A85A-21D9-4EDA-BCD5-DC75C97E739A}" type="pres">
      <dgm:prSet presAssocID="{D1BD492D-A0E0-42BF-9130-EB3A0970EA8A}" presName="linComp" presStyleCnt="0"/>
      <dgm:spPr/>
    </dgm:pt>
    <dgm:pt modelId="{2C492B80-D369-4E4A-8C9A-1C291AFAED12}" type="pres">
      <dgm:prSet presAssocID="{C2FF1F6F-3817-43F9-9C71-BD4A1E241E52}" presName="compNode" presStyleCnt="0"/>
      <dgm:spPr/>
    </dgm:pt>
    <dgm:pt modelId="{34342434-0043-4ED9-A292-17741629DB5F}" type="pres">
      <dgm:prSet presAssocID="{C2FF1F6F-3817-43F9-9C71-BD4A1E241E52}" presName="bkgdShape" presStyleLbl="node1" presStyleIdx="0" presStyleCnt="4" custLinFactNeighborX="-95"/>
      <dgm:spPr/>
    </dgm:pt>
    <dgm:pt modelId="{01938DFA-AA98-4074-A1B8-D3EA552E0DD9}" type="pres">
      <dgm:prSet presAssocID="{C2FF1F6F-3817-43F9-9C71-BD4A1E241E52}" presName="nodeTx" presStyleLbl="node1" presStyleIdx="0" presStyleCnt="4">
        <dgm:presLayoutVars>
          <dgm:bulletEnabled val="1"/>
        </dgm:presLayoutVars>
      </dgm:prSet>
      <dgm:spPr/>
    </dgm:pt>
    <dgm:pt modelId="{4DB2B07C-892E-4AEC-9A12-B9471E829AF4}" type="pres">
      <dgm:prSet presAssocID="{C2FF1F6F-3817-43F9-9C71-BD4A1E241E52}" presName="invisiNode" presStyleLbl="node1" presStyleIdx="0" presStyleCnt="4"/>
      <dgm:spPr/>
    </dgm:pt>
    <dgm:pt modelId="{D29883F1-EB5F-4825-B7CC-355BC1A9D9AC}" type="pres">
      <dgm:prSet presAssocID="{C2FF1F6F-3817-43F9-9C71-BD4A1E241E52}" presName="imagNode" presStyleLbl="fgImgPlace1" presStyleIdx="0" presStyleCnt="4" custLinFactNeighborX="-2639" custLinFactNeighborY="-735"/>
      <dgm:spPr>
        <a:blipFill dpi="0" rotWithShape="1">
          <a:blip xmlns:r="http://schemas.openxmlformats.org/officeDocument/2006/relationships" r:embed="rId1"/>
          <a:srcRect/>
          <a:stretch>
            <a:fillRect l="-676" t="1351" r="676" b="-1351"/>
          </a:stretch>
        </a:blipFill>
      </dgm:spPr>
    </dgm:pt>
    <dgm:pt modelId="{30730AE2-C43D-4D14-9243-47F2A7EA535A}" type="pres">
      <dgm:prSet presAssocID="{48FABEA3-9429-495B-824C-F7CB02A85CE1}" presName="sibTrans" presStyleLbl="sibTrans2D1" presStyleIdx="0" presStyleCnt="0"/>
      <dgm:spPr/>
    </dgm:pt>
    <dgm:pt modelId="{0580B926-FF70-4A85-A302-6521BE67D432}" type="pres">
      <dgm:prSet presAssocID="{622C45A4-36DE-4C2F-9B71-048AFA552051}" presName="compNode" presStyleCnt="0"/>
      <dgm:spPr/>
    </dgm:pt>
    <dgm:pt modelId="{B343A124-3A71-40FF-BE5C-1FB8F5BA0A5F}" type="pres">
      <dgm:prSet presAssocID="{622C45A4-36DE-4C2F-9B71-048AFA552051}" presName="bkgdShape" presStyleLbl="node1" presStyleIdx="1" presStyleCnt="4"/>
      <dgm:spPr/>
    </dgm:pt>
    <dgm:pt modelId="{8A1AE855-63C4-44E3-A90F-5AE782323197}" type="pres">
      <dgm:prSet presAssocID="{622C45A4-36DE-4C2F-9B71-048AFA552051}" presName="nodeTx" presStyleLbl="node1" presStyleIdx="1" presStyleCnt="4">
        <dgm:presLayoutVars>
          <dgm:bulletEnabled val="1"/>
        </dgm:presLayoutVars>
      </dgm:prSet>
      <dgm:spPr/>
    </dgm:pt>
    <dgm:pt modelId="{59BEE0DB-9AAD-447C-8A9E-C7C322988F52}" type="pres">
      <dgm:prSet presAssocID="{622C45A4-36DE-4C2F-9B71-048AFA552051}" presName="invisiNode" presStyleLbl="node1" presStyleIdx="1" presStyleCnt="4"/>
      <dgm:spPr/>
    </dgm:pt>
    <dgm:pt modelId="{165E81BC-856C-4618-8C78-06EDB80A1A6A}" type="pres">
      <dgm:prSet presAssocID="{622C45A4-36DE-4C2F-9B71-048AFA552051}" presName="imagNode" presStyleLbl="fgImgPlace1" presStyleIdx="1" presStyleCnt="4"/>
      <dgm:spPr>
        <a:blipFill rotWithShape="1">
          <a:blip xmlns:r="http://schemas.openxmlformats.org/officeDocument/2006/relationships" r:embed="rId2"/>
          <a:srcRect/>
          <a:stretch>
            <a:fillRect/>
          </a:stretch>
        </a:blipFill>
      </dgm:spPr>
    </dgm:pt>
    <dgm:pt modelId="{6C54F8A8-2577-4206-BAA1-03F60AD05DF0}" type="pres">
      <dgm:prSet presAssocID="{ED2EDF4C-CC2D-4056-9785-001EBF4F43A7}" presName="sibTrans" presStyleLbl="sibTrans2D1" presStyleIdx="0" presStyleCnt="0"/>
      <dgm:spPr/>
    </dgm:pt>
    <dgm:pt modelId="{FADC35CE-D342-44B6-81B2-DF07EB3DE935}" type="pres">
      <dgm:prSet presAssocID="{25CFC50A-AF17-4741-A0D8-75E24EFF51A4}" presName="compNode" presStyleCnt="0"/>
      <dgm:spPr/>
    </dgm:pt>
    <dgm:pt modelId="{9773ACEA-9BF2-48B6-9BB3-EB2D065F2B31}" type="pres">
      <dgm:prSet presAssocID="{25CFC50A-AF17-4741-A0D8-75E24EFF51A4}" presName="bkgdShape" presStyleLbl="node1" presStyleIdx="2" presStyleCnt="4"/>
      <dgm:spPr/>
    </dgm:pt>
    <dgm:pt modelId="{46C28534-70C7-40AD-85F7-AC4033625AD1}" type="pres">
      <dgm:prSet presAssocID="{25CFC50A-AF17-4741-A0D8-75E24EFF51A4}" presName="nodeTx" presStyleLbl="node1" presStyleIdx="2" presStyleCnt="4">
        <dgm:presLayoutVars>
          <dgm:bulletEnabled val="1"/>
        </dgm:presLayoutVars>
      </dgm:prSet>
      <dgm:spPr/>
    </dgm:pt>
    <dgm:pt modelId="{F7F8B792-FA7C-4F2F-B1E6-2ACA28CB8CAC}" type="pres">
      <dgm:prSet presAssocID="{25CFC50A-AF17-4741-A0D8-75E24EFF51A4}" presName="invisiNode" presStyleLbl="node1" presStyleIdx="2" presStyleCnt="4"/>
      <dgm:spPr/>
    </dgm:pt>
    <dgm:pt modelId="{691ECDE7-BA42-4B50-98C1-B42AD8691AD3}" type="pres">
      <dgm:prSet presAssocID="{25CFC50A-AF17-4741-A0D8-75E24EFF51A4}" presName="imagNode" presStyleLbl="fgImgPlace1" presStyleIdx="2" presStyleCnt="4"/>
      <dgm:spPr>
        <a:blipFill rotWithShape="1">
          <a:blip xmlns:r="http://schemas.openxmlformats.org/officeDocument/2006/relationships" r:embed="rId2"/>
          <a:srcRect/>
          <a:stretch>
            <a:fillRect/>
          </a:stretch>
        </a:blipFill>
      </dgm:spPr>
    </dgm:pt>
    <dgm:pt modelId="{C62DFEB5-D6D7-4B19-A01B-EB12B2FCB109}" type="pres">
      <dgm:prSet presAssocID="{D7479ED1-73A3-49C2-A929-33F2714BE8C3}" presName="sibTrans" presStyleLbl="sibTrans2D1" presStyleIdx="0" presStyleCnt="0"/>
      <dgm:spPr/>
    </dgm:pt>
    <dgm:pt modelId="{28BA43F5-A8B6-4831-881B-597325387477}" type="pres">
      <dgm:prSet presAssocID="{31D3F4DD-BBDE-4E41-8B0A-E09AB4D1F6DC}" presName="compNode" presStyleCnt="0"/>
      <dgm:spPr/>
    </dgm:pt>
    <dgm:pt modelId="{8C068463-2FB7-4BD7-887F-CE12F1EE6A23}" type="pres">
      <dgm:prSet presAssocID="{31D3F4DD-BBDE-4E41-8B0A-E09AB4D1F6DC}" presName="bkgdShape" presStyleLbl="node1" presStyleIdx="3" presStyleCnt="4"/>
      <dgm:spPr/>
    </dgm:pt>
    <dgm:pt modelId="{E1E178D7-2C8E-4C76-A129-7F8FAD1A2690}" type="pres">
      <dgm:prSet presAssocID="{31D3F4DD-BBDE-4E41-8B0A-E09AB4D1F6DC}" presName="nodeTx" presStyleLbl="node1" presStyleIdx="3" presStyleCnt="4">
        <dgm:presLayoutVars>
          <dgm:bulletEnabled val="1"/>
        </dgm:presLayoutVars>
      </dgm:prSet>
      <dgm:spPr/>
    </dgm:pt>
    <dgm:pt modelId="{E1929848-B5F8-4BCA-9CD1-ED46DC733E66}" type="pres">
      <dgm:prSet presAssocID="{31D3F4DD-BBDE-4E41-8B0A-E09AB4D1F6DC}" presName="invisiNode" presStyleLbl="node1" presStyleIdx="3" presStyleCnt="4"/>
      <dgm:spPr/>
    </dgm:pt>
    <dgm:pt modelId="{99F0478D-9627-48E8-9564-E60CF8BA14E1}" type="pres">
      <dgm:prSet presAssocID="{31D3F4DD-BBDE-4E41-8B0A-E09AB4D1F6DC}" presName="imagNode" presStyleLbl="fgImgPlace1" presStyleIdx="3" presStyleCnt="4"/>
      <dgm:spPr>
        <a:blipFill rotWithShape="1">
          <a:blip xmlns:r="http://schemas.openxmlformats.org/officeDocument/2006/relationships" r:embed="rId3"/>
          <a:srcRect/>
          <a:stretch>
            <a:fillRect/>
          </a:stretch>
        </a:blipFill>
      </dgm:spPr>
    </dgm:pt>
  </dgm:ptLst>
  <dgm:cxnLst>
    <dgm:cxn modelId="{8BD19F07-D4D8-4BD9-997B-BCE329E0702E}" type="presOf" srcId="{31D3F4DD-BBDE-4E41-8B0A-E09AB4D1F6DC}" destId="{E1E178D7-2C8E-4C76-A129-7F8FAD1A2690}" srcOrd="1" destOrd="0" presId="urn:microsoft.com/office/officeart/2005/8/layout/hList7"/>
    <dgm:cxn modelId="{91F65416-8844-4EA7-AAE5-B995CADA245E}" srcId="{D1BD492D-A0E0-42BF-9130-EB3A0970EA8A}" destId="{25CFC50A-AF17-4741-A0D8-75E24EFF51A4}" srcOrd="2" destOrd="0" parTransId="{CD3CC22E-4448-49C4-B1BF-EEABF836A47D}" sibTransId="{D7479ED1-73A3-49C2-A929-33F2714BE8C3}"/>
    <dgm:cxn modelId="{27989E1E-57E7-4FAB-BF24-17AD4C0ADB43}" type="presOf" srcId="{25CFC50A-AF17-4741-A0D8-75E24EFF51A4}" destId="{46C28534-70C7-40AD-85F7-AC4033625AD1}" srcOrd="1" destOrd="0" presId="urn:microsoft.com/office/officeart/2005/8/layout/hList7"/>
    <dgm:cxn modelId="{68824A2E-E534-409E-8430-7CE1378752CB}" type="presOf" srcId="{ED2EDF4C-CC2D-4056-9785-001EBF4F43A7}" destId="{6C54F8A8-2577-4206-BAA1-03F60AD05DF0}" srcOrd="0" destOrd="0" presId="urn:microsoft.com/office/officeart/2005/8/layout/hList7"/>
    <dgm:cxn modelId="{A53B0C5B-49C2-4CD9-9750-E88CB50C6157}" type="presOf" srcId="{D1BD492D-A0E0-42BF-9130-EB3A0970EA8A}" destId="{7280A875-7191-4A88-9E05-C21E35C2466B}" srcOrd="0" destOrd="0" presId="urn:microsoft.com/office/officeart/2005/8/layout/hList7"/>
    <dgm:cxn modelId="{8A4FFC46-C375-4D2F-9D2C-664BB62F195B}" type="presOf" srcId="{622C45A4-36DE-4C2F-9B71-048AFA552051}" destId="{B343A124-3A71-40FF-BE5C-1FB8F5BA0A5F}" srcOrd="0" destOrd="0" presId="urn:microsoft.com/office/officeart/2005/8/layout/hList7"/>
    <dgm:cxn modelId="{256A3C6C-A739-4854-A3B4-EFDA8706B600}" type="presOf" srcId="{C2FF1F6F-3817-43F9-9C71-BD4A1E241E52}" destId="{01938DFA-AA98-4074-A1B8-D3EA552E0DD9}" srcOrd="1" destOrd="0" presId="urn:microsoft.com/office/officeart/2005/8/layout/hList7"/>
    <dgm:cxn modelId="{0D0DB84F-9F7C-452A-9C90-1A73508E11F5}" type="presOf" srcId="{25CFC50A-AF17-4741-A0D8-75E24EFF51A4}" destId="{9773ACEA-9BF2-48B6-9BB3-EB2D065F2B31}" srcOrd="0" destOrd="0" presId="urn:microsoft.com/office/officeart/2005/8/layout/hList7"/>
    <dgm:cxn modelId="{EB07CE54-4ABC-45D3-ABD9-9CC63613C2B0}" srcId="{D1BD492D-A0E0-42BF-9130-EB3A0970EA8A}" destId="{C2FF1F6F-3817-43F9-9C71-BD4A1E241E52}" srcOrd="0" destOrd="0" parTransId="{4D164600-EBF8-460A-A200-721BDCA96458}" sibTransId="{48FABEA3-9429-495B-824C-F7CB02A85CE1}"/>
    <dgm:cxn modelId="{7E3EF981-3D99-426B-A0BD-0F8454FE56D4}" type="presOf" srcId="{31D3F4DD-BBDE-4E41-8B0A-E09AB4D1F6DC}" destId="{8C068463-2FB7-4BD7-887F-CE12F1EE6A23}" srcOrd="0" destOrd="0" presId="urn:microsoft.com/office/officeart/2005/8/layout/hList7"/>
    <dgm:cxn modelId="{11192B9C-5FC6-49DF-AA4C-6ED78200120D}" srcId="{D1BD492D-A0E0-42BF-9130-EB3A0970EA8A}" destId="{622C45A4-36DE-4C2F-9B71-048AFA552051}" srcOrd="1" destOrd="0" parTransId="{A1D1E563-8152-4779-A2CE-018CFCF70BD6}" sibTransId="{ED2EDF4C-CC2D-4056-9785-001EBF4F43A7}"/>
    <dgm:cxn modelId="{E251E0A1-0A50-4248-80D3-808BF6359CDC}" srcId="{D1BD492D-A0E0-42BF-9130-EB3A0970EA8A}" destId="{31D3F4DD-BBDE-4E41-8B0A-E09AB4D1F6DC}" srcOrd="3" destOrd="0" parTransId="{9EBE94AC-5AFA-44BB-84F7-E6DC08FEE1DC}" sibTransId="{BD5FB631-2619-4AA0-8247-5D4E6258E787}"/>
    <dgm:cxn modelId="{846DCBA5-78D9-4ADE-8D21-21D07AD41C89}" type="presOf" srcId="{48FABEA3-9429-495B-824C-F7CB02A85CE1}" destId="{30730AE2-C43D-4D14-9243-47F2A7EA535A}" srcOrd="0" destOrd="0" presId="urn:microsoft.com/office/officeart/2005/8/layout/hList7"/>
    <dgm:cxn modelId="{735014AB-C1F5-45AF-AF6A-32B78250CD73}" type="presOf" srcId="{C2FF1F6F-3817-43F9-9C71-BD4A1E241E52}" destId="{34342434-0043-4ED9-A292-17741629DB5F}" srcOrd="0" destOrd="0" presId="urn:microsoft.com/office/officeart/2005/8/layout/hList7"/>
    <dgm:cxn modelId="{4E4022E5-1595-4FE1-B302-730FF2B7BE57}" type="presOf" srcId="{622C45A4-36DE-4C2F-9B71-048AFA552051}" destId="{8A1AE855-63C4-44E3-A90F-5AE782323197}" srcOrd="1" destOrd="0" presId="urn:microsoft.com/office/officeart/2005/8/layout/hList7"/>
    <dgm:cxn modelId="{C206B5F5-7A38-427A-92C4-26004E9B367A}" type="presOf" srcId="{D7479ED1-73A3-49C2-A929-33F2714BE8C3}" destId="{C62DFEB5-D6D7-4B19-A01B-EB12B2FCB109}" srcOrd="0" destOrd="0" presId="urn:microsoft.com/office/officeart/2005/8/layout/hList7"/>
    <dgm:cxn modelId="{15DF04CB-487E-469F-89E2-E4FFF23E1026}" type="presParOf" srcId="{7280A875-7191-4A88-9E05-C21E35C2466B}" destId="{08D18F0B-03FC-4B85-A7C9-D1680625BBF6}" srcOrd="0" destOrd="0" presId="urn:microsoft.com/office/officeart/2005/8/layout/hList7"/>
    <dgm:cxn modelId="{DE7E7E17-F074-4D76-89CD-5BE257898F2A}" type="presParOf" srcId="{7280A875-7191-4A88-9E05-C21E35C2466B}" destId="{0025A85A-21D9-4EDA-BCD5-DC75C97E739A}" srcOrd="1" destOrd="0" presId="urn:microsoft.com/office/officeart/2005/8/layout/hList7"/>
    <dgm:cxn modelId="{90EB44E3-A34A-447C-9277-F69D465A0B60}" type="presParOf" srcId="{0025A85A-21D9-4EDA-BCD5-DC75C97E739A}" destId="{2C492B80-D369-4E4A-8C9A-1C291AFAED12}" srcOrd="0" destOrd="0" presId="urn:microsoft.com/office/officeart/2005/8/layout/hList7"/>
    <dgm:cxn modelId="{683415FE-1D89-463B-92D5-6B00E78F76A3}" type="presParOf" srcId="{2C492B80-D369-4E4A-8C9A-1C291AFAED12}" destId="{34342434-0043-4ED9-A292-17741629DB5F}" srcOrd="0" destOrd="0" presId="urn:microsoft.com/office/officeart/2005/8/layout/hList7"/>
    <dgm:cxn modelId="{22525FDE-E600-45E2-9571-A09667E82D1D}" type="presParOf" srcId="{2C492B80-D369-4E4A-8C9A-1C291AFAED12}" destId="{01938DFA-AA98-4074-A1B8-D3EA552E0DD9}" srcOrd="1" destOrd="0" presId="urn:microsoft.com/office/officeart/2005/8/layout/hList7"/>
    <dgm:cxn modelId="{7A867F40-3BE8-44F9-83BB-4872B5840FEE}" type="presParOf" srcId="{2C492B80-D369-4E4A-8C9A-1C291AFAED12}" destId="{4DB2B07C-892E-4AEC-9A12-B9471E829AF4}" srcOrd="2" destOrd="0" presId="urn:microsoft.com/office/officeart/2005/8/layout/hList7"/>
    <dgm:cxn modelId="{D31E08DB-518B-41B2-B155-F0E6E5C13FAE}" type="presParOf" srcId="{2C492B80-D369-4E4A-8C9A-1C291AFAED12}" destId="{D29883F1-EB5F-4825-B7CC-355BC1A9D9AC}" srcOrd="3" destOrd="0" presId="urn:microsoft.com/office/officeart/2005/8/layout/hList7"/>
    <dgm:cxn modelId="{74071CCE-23DB-4B6D-BB15-0600A58DF9FE}" type="presParOf" srcId="{0025A85A-21D9-4EDA-BCD5-DC75C97E739A}" destId="{30730AE2-C43D-4D14-9243-47F2A7EA535A}" srcOrd="1" destOrd="0" presId="urn:microsoft.com/office/officeart/2005/8/layout/hList7"/>
    <dgm:cxn modelId="{01900EAB-2B1C-4F64-A7B3-C94F3A310B21}" type="presParOf" srcId="{0025A85A-21D9-4EDA-BCD5-DC75C97E739A}" destId="{0580B926-FF70-4A85-A302-6521BE67D432}" srcOrd="2" destOrd="0" presId="urn:microsoft.com/office/officeart/2005/8/layout/hList7"/>
    <dgm:cxn modelId="{1D1A98C9-359A-4708-A52C-88431B383393}" type="presParOf" srcId="{0580B926-FF70-4A85-A302-6521BE67D432}" destId="{B343A124-3A71-40FF-BE5C-1FB8F5BA0A5F}" srcOrd="0" destOrd="0" presId="urn:microsoft.com/office/officeart/2005/8/layout/hList7"/>
    <dgm:cxn modelId="{ED1A954F-4797-4A67-873E-BAC829A178CA}" type="presParOf" srcId="{0580B926-FF70-4A85-A302-6521BE67D432}" destId="{8A1AE855-63C4-44E3-A90F-5AE782323197}" srcOrd="1" destOrd="0" presId="urn:microsoft.com/office/officeart/2005/8/layout/hList7"/>
    <dgm:cxn modelId="{C2ED0C05-E1E1-47E1-A72F-5AFBF5F424F9}" type="presParOf" srcId="{0580B926-FF70-4A85-A302-6521BE67D432}" destId="{59BEE0DB-9AAD-447C-8A9E-C7C322988F52}" srcOrd="2" destOrd="0" presId="urn:microsoft.com/office/officeart/2005/8/layout/hList7"/>
    <dgm:cxn modelId="{934E6D19-C4A5-443F-B0F3-DE3AEEA3B710}" type="presParOf" srcId="{0580B926-FF70-4A85-A302-6521BE67D432}" destId="{165E81BC-856C-4618-8C78-06EDB80A1A6A}" srcOrd="3" destOrd="0" presId="urn:microsoft.com/office/officeart/2005/8/layout/hList7"/>
    <dgm:cxn modelId="{C2A8D0C4-CD47-4C74-A647-A33F5D739139}" type="presParOf" srcId="{0025A85A-21D9-4EDA-BCD5-DC75C97E739A}" destId="{6C54F8A8-2577-4206-BAA1-03F60AD05DF0}" srcOrd="3" destOrd="0" presId="urn:microsoft.com/office/officeart/2005/8/layout/hList7"/>
    <dgm:cxn modelId="{9119A5A6-7A29-4C3D-ABE1-C6792E41C978}" type="presParOf" srcId="{0025A85A-21D9-4EDA-BCD5-DC75C97E739A}" destId="{FADC35CE-D342-44B6-81B2-DF07EB3DE935}" srcOrd="4" destOrd="0" presId="urn:microsoft.com/office/officeart/2005/8/layout/hList7"/>
    <dgm:cxn modelId="{10A2F403-4DB9-4F21-9C0D-69C7CFA812C8}" type="presParOf" srcId="{FADC35CE-D342-44B6-81B2-DF07EB3DE935}" destId="{9773ACEA-9BF2-48B6-9BB3-EB2D065F2B31}" srcOrd="0" destOrd="0" presId="urn:microsoft.com/office/officeart/2005/8/layout/hList7"/>
    <dgm:cxn modelId="{DD21EA53-AAA2-4DAA-B4D7-69C34A5062A3}" type="presParOf" srcId="{FADC35CE-D342-44B6-81B2-DF07EB3DE935}" destId="{46C28534-70C7-40AD-85F7-AC4033625AD1}" srcOrd="1" destOrd="0" presId="urn:microsoft.com/office/officeart/2005/8/layout/hList7"/>
    <dgm:cxn modelId="{A46C5B4D-5C7F-4001-AC90-7E31ED2FE1B3}" type="presParOf" srcId="{FADC35CE-D342-44B6-81B2-DF07EB3DE935}" destId="{F7F8B792-FA7C-4F2F-B1E6-2ACA28CB8CAC}" srcOrd="2" destOrd="0" presId="urn:microsoft.com/office/officeart/2005/8/layout/hList7"/>
    <dgm:cxn modelId="{DB195D96-22C7-4D11-8586-A7F4DFC055F7}" type="presParOf" srcId="{FADC35CE-D342-44B6-81B2-DF07EB3DE935}" destId="{691ECDE7-BA42-4B50-98C1-B42AD8691AD3}" srcOrd="3" destOrd="0" presId="urn:microsoft.com/office/officeart/2005/8/layout/hList7"/>
    <dgm:cxn modelId="{C67B607C-6C48-4359-ABBB-3AE3045A100C}" type="presParOf" srcId="{0025A85A-21D9-4EDA-BCD5-DC75C97E739A}" destId="{C62DFEB5-D6D7-4B19-A01B-EB12B2FCB109}" srcOrd="5" destOrd="0" presId="urn:microsoft.com/office/officeart/2005/8/layout/hList7"/>
    <dgm:cxn modelId="{05D4C354-7057-42C6-8705-015CCD2215C0}" type="presParOf" srcId="{0025A85A-21D9-4EDA-BCD5-DC75C97E739A}" destId="{28BA43F5-A8B6-4831-881B-597325387477}" srcOrd="6" destOrd="0" presId="urn:microsoft.com/office/officeart/2005/8/layout/hList7"/>
    <dgm:cxn modelId="{F1DA0887-3E5B-4F43-9632-C62A98B1263B}" type="presParOf" srcId="{28BA43F5-A8B6-4831-881B-597325387477}" destId="{8C068463-2FB7-4BD7-887F-CE12F1EE6A23}" srcOrd="0" destOrd="0" presId="urn:microsoft.com/office/officeart/2005/8/layout/hList7"/>
    <dgm:cxn modelId="{26BD7988-CE1B-4943-A0D0-172C207CAA81}" type="presParOf" srcId="{28BA43F5-A8B6-4831-881B-597325387477}" destId="{E1E178D7-2C8E-4C76-A129-7F8FAD1A2690}" srcOrd="1" destOrd="0" presId="urn:microsoft.com/office/officeart/2005/8/layout/hList7"/>
    <dgm:cxn modelId="{4019D39C-F6DE-4FC1-84BC-92B4E09654DE}" type="presParOf" srcId="{28BA43F5-A8B6-4831-881B-597325387477}" destId="{E1929848-B5F8-4BCA-9CD1-ED46DC733E66}" srcOrd="2" destOrd="0" presId="urn:microsoft.com/office/officeart/2005/8/layout/hList7"/>
    <dgm:cxn modelId="{70B0037D-8FE8-4EC0-BAB0-634F8644DBDD}" type="presParOf" srcId="{28BA43F5-A8B6-4831-881B-597325387477}" destId="{99F0478D-9627-48E8-9564-E60CF8BA14E1}"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2FD56-707E-4EC4-B7C6-FE8935F1925E}">
      <dsp:nvSpPr>
        <dsp:cNvPr id="0" name=""/>
        <dsp:cNvSpPr/>
      </dsp:nvSpPr>
      <dsp:spPr>
        <a:xfrm>
          <a:off x="5806395" y="4057024"/>
          <a:ext cx="1330378" cy="304777"/>
        </a:xfrm>
        <a:custGeom>
          <a:avLst/>
          <a:gdLst/>
          <a:ahLst/>
          <a:cxnLst/>
          <a:rect l="0" t="0" r="0" b="0"/>
          <a:pathLst>
            <a:path>
              <a:moveTo>
                <a:pt x="0" y="0"/>
              </a:moveTo>
              <a:lnTo>
                <a:pt x="0" y="153598"/>
              </a:lnTo>
              <a:lnTo>
                <a:pt x="1330378" y="153598"/>
              </a:lnTo>
              <a:lnTo>
                <a:pt x="1330378"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5C5FB6-2E72-492E-BB28-32B3E459622B}">
      <dsp:nvSpPr>
        <dsp:cNvPr id="0" name=""/>
        <dsp:cNvSpPr/>
      </dsp:nvSpPr>
      <dsp:spPr>
        <a:xfrm>
          <a:off x="4476017" y="4057024"/>
          <a:ext cx="1330378" cy="304777"/>
        </a:xfrm>
        <a:custGeom>
          <a:avLst/>
          <a:gdLst/>
          <a:ahLst/>
          <a:cxnLst/>
          <a:rect l="0" t="0" r="0" b="0"/>
          <a:pathLst>
            <a:path>
              <a:moveTo>
                <a:pt x="1330378" y="0"/>
              </a:moveTo>
              <a:lnTo>
                <a:pt x="1330378" y="153598"/>
              </a:lnTo>
              <a:lnTo>
                <a:pt x="0" y="153598"/>
              </a:lnTo>
              <a:lnTo>
                <a:pt x="0"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239948-8EEC-4D1D-AA8A-4C45006EE270}">
      <dsp:nvSpPr>
        <dsp:cNvPr id="0" name=""/>
        <dsp:cNvSpPr/>
      </dsp:nvSpPr>
      <dsp:spPr>
        <a:xfrm>
          <a:off x="3145638" y="2784699"/>
          <a:ext cx="2660757" cy="304777"/>
        </a:xfrm>
        <a:custGeom>
          <a:avLst/>
          <a:gdLst/>
          <a:ahLst/>
          <a:cxnLst/>
          <a:rect l="0" t="0" r="0" b="0"/>
          <a:pathLst>
            <a:path>
              <a:moveTo>
                <a:pt x="0" y="0"/>
              </a:moveTo>
              <a:lnTo>
                <a:pt x="0" y="153598"/>
              </a:lnTo>
              <a:lnTo>
                <a:pt x="2660757" y="153598"/>
              </a:lnTo>
              <a:lnTo>
                <a:pt x="2660757"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D2D22-8425-4FB4-90A9-4EC79889B4A2}">
      <dsp:nvSpPr>
        <dsp:cNvPr id="0" name=""/>
        <dsp:cNvSpPr/>
      </dsp:nvSpPr>
      <dsp:spPr>
        <a:xfrm>
          <a:off x="3099918" y="2784699"/>
          <a:ext cx="91440" cy="304777"/>
        </a:xfrm>
        <a:custGeom>
          <a:avLst/>
          <a:gdLst/>
          <a:ahLst/>
          <a:cxnLst/>
          <a:rect l="0" t="0" r="0" b="0"/>
          <a:pathLst>
            <a:path>
              <a:moveTo>
                <a:pt x="45720" y="0"/>
              </a:moveTo>
              <a:lnTo>
                <a:pt x="45720"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D8045B-57D1-46EE-91C9-1C36E229A6F5}">
      <dsp:nvSpPr>
        <dsp:cNvPr id="0" name=""/>
        <dsp:cNvSpPr/>
      </dsp:nvSpPr>
      <dsp:spPr>
        <a:xfrm>
          <a:off x="484881" y="2784699"/>
          <a:ext cx="2660757" cy="304777"/>
        </a:xfrm>
        <a:custGeom>
          <a:avLst/>
          <a:gdLst/>
          <a:ahLst/>
          <a:cxnLst/>
          <a:rect l="0" t="0" r="0" b="0"/>
          <a:pathLst>
            <a:path>
              <a:moveTo>
                <a:pt x="2660757" y="0"/>
              </a:moveTo>
              <a:lnTo>
                <a:pt x="2660757" y="153598"/>
              </a:lnTo>
              <a:lnTo>
                <a:pt x="0" y="153598"/>
              </a:lnTo>
              <a:lnTo>
                <a:pt x="0" y="3047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226F8-8195-4686-8ECA-84081586F96C}">
      <dsp:nvSpPr>
        <dsp:cNvPr id="0" name=""/>
        <dsp:cNvSpPr/>
      </dsp:nvSpPr>
      <dsp:spPr>
        <a:xfrm>
          <a:off x="3099918" y="1512373"/>
          <a:ext cx="91440" cy="304777"/>
        </a:xfrm>
        <a:custGeom>
          <a:avLst/>
          <a:gdLst/>
          <a:ahLst/>
          <a:cxnLst/>
          <a:rect l="0" t="0" r="0" b="0"/>
          <a:pathLst>
            <a:path>
              <a:moveTo>
                <a:pt x="45720" y="0"/>
              </a:moveTo>
              <a:lnTo>
                <a:pt x="45720" y="3047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E87A7-E76A-41E0-B714-6E9BC90F0DD1}">
      <dsp:nvSpPr>
        <dsp:cNvPr id="0" name=""/>
        <dsp:cNvSpPr/>
      </dsp:nvSpPr>
      <dsp:spPr>
        <a:xfrm>
          <a:off x="2661864" y="544825"/>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5B60AE-1693-485E-AB8A-015271BA3ADF}">
      <dsp:nvSpPr>
        <dsp:cNvPr id="0" name=""/>
        <dsp:cNvSpPr/>
      </dsp:nvSpPr>
      <dsp:spPr>
        <a:xfrm>
          <a:off x="3629412" y="542406"/>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Chair of Biostatistics Department</a:t>
          </a:r>
        </a:p>
      </dsp:txBody>
      <dsp:txXfrm>
        <a:off x="3629412" y="542406"/>
        <a:ext cx="1451322" cy="967548"/>
      </dsp:txXfrm>
    </dsp:sp>
    <dsp:sp modelId="{5DE347CF-BF7E-420E-8635-54AB708A2502}">
      <dsp:nvSpPr>
        <dsp:cNvPr id="0" name=""/>
        <dsp:cNvSpPr/>
      </dsp:nvSpPr>
      <dsp:spPr>
        <a:xfrm>
          <a:off x="2661864" y="1817151"/>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ED8A86-955C-4AC3-91B8-25F0AEF3C82E}">
      <dsp:nvSpPr>
        <dsp:cNvPr id="0" name=""/>
        <dsp:cNvSpPr/>
      </dsp:nvSpPr>
      <dsp:spPr>
        <a:xfrm>
          <a:off x="3629412" y="1814732"/>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Chief of Biostatistics Department</a:t>
          </a:r>
        </a:p>
      </dsp:txBody>
      <dsp:txXfrm>
        <a:off x="3629412" y="1814732"/>
        <a:ext cx="1451322" cy="967548"/>
      </dsp:txXfrm>
    </dsp:sp>
    <dsp:sp modelId="{3327CF93-41D5-4199-A32A-7604F113FABA}">
      <dsp:nvSpPr>
        <dsp:cNvPr id="0" name=""/>
        <dsp:cNvSpPr/>
      </dsp:nvSpPr>
      <dsp:spPr>
        <a:xfrm>
          <a:off x="1107" y="3089476"/>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4BEE8-5495-42CF-B7D5-1E47AEBC1DE0}">
      <dsp:nvSpPr>
        <dsp:cNvPr id="0" name=""/>
        <dsp:cNvSpPr/>
      </dsp:nvSpPr>
      <dsp:spPr>
        <a:xfrm>
          <a:off x="968655" y="3087057"/>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Principal Biostatisticians (PhD/DrPH)</a:t>
          </a:r>
        </a:p>
      </dsp:txBody>
      <dsp:txXfrm>
        <a:off x="968655" y="3087057"/>
        <a:ext cx="1451322" cy="967548"/>
      </dsp:txXfrm>
    </dsp:sp>
    <dsp:sp modelId="{346D53E5-686D-4C8F-A70B-551DD35D7C28}">
      <dsp:nvSpPr>
        <dsp:cNvPr id="0" name=""/>
        <dsp:cNvSpPr/>
      </dsp:nvSpPr>
      <dsp:spPr>
        <a:xfrm>
          <a:off x="2661864" y="3089476"/>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BD487-161C-4275-B101-67701BAC5DE0}">
      <dsp:nvSpPr>
        <dsp:cNvPr id="0" name=""/>
        <dsp:cNvSpPr/>
      </dsp:nvSpPr>
      <dsp:spPr>
        <a:xfrm>
          <a:off x="3629412" y="3087057"/>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Faculty </a:t>
          </a:r>
          <a:r>
            <a:rPr lang="en-US" sz="1500" kern="1200" dirty="0">
              <a:solidFill>
                <a:schemeClr val="bg1"/>
              </a:solidFill>
            </a:rPr>
            <a:t>statisticians (PhD’s)</a:t>
          </a:r>
        </a:p>
      </dsp:txBody>
      <dsp:txXfrm>
        <a:off x="3629412" y="3087057"/>
        <a:ext cx="1451322" cy="967548"/>
      </dsp:txXfrm>
    </dsp:sp>
    <dsp:sp modelId="{15F61961-34C1-4678-8EEC-A4DFEA39985F}">
      <dsp:nvSpPr>
        <dsp:cNvPr id="0" name=""/>
        <dsp:cNvSpPr/>
      </dsp:nvSpPr>
      <dsp:spPr>
        <a:xfrm>
          <a:off x="5322621" y="3089476"/>
          <a:ext cx="967548" cy="967548"/>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A3D527-88D8-44DA-B061-9C1DEBDE1F44}">
      <dsp:nvSpPr>
        <dsp:cNvPr id="0" name=""/>
        <dsp:cNvSpPr/>
      </dsp:nvSpPr>
      <dsp:spPr>
        <a:xfrm>
          <a:off x="6290169" y="3087057"/>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Faculty statistician: Master’s group supervisor</a:t>
          </a:r>
        </a:p>
      </dsp:txBody>
      <dsp:txXfrm>
        <a:off x="6290169" y="3087057"/>
        <a:ext cx="1451322" cy="967548"/>
      </dsp:txXfrm>
    </dsp:sp>
    <dsp:sp modelId="{E3102D85-1AD8-4898-9C87-73A7B09EFD80}">
      <dsp:nvSpPr>
        <dsp:cNvPr id="0" name=""/>
        <dsp:cNvSpPr/>
      </dsp:nvSpPr>
      <dsp:spPr>
        <a:xfrm>
          <a:off x="3992243" y="4361802"/>
          <a:ext cx="967548" cy="967548"/>
        </a:xfrm>
        <a:prstGeom prst="ellipse">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9C41F-6120-4BCF-8DA6-6E61B9131E2C}">
      <dsp:nvSpPr>
        <dsp:cNvPr id="0" name=""/>
        <dsp:cNvSpPr/>
      </dsp:nvSpPr>
      <dsp:spPr>
        <a:xfrm>
          <a:off x="4959791" y="4359383"/>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Data analysts (BS)</a:t>
          </a:r>
        </a:p>
      </dsp:txBody>
      <dsp:txXfrm>
        <a:off x="4959791" y="4359383"/>
        <a:ext cx="1451322" cy="967548"/>
      </dsp:txXfrm>
    </dsp:sp>
    <dsp:sp modelId="{6C9FD8F8-E773-4055-BDDD-8ECA454900B7}">
      <dsp:nvSpPr>
        <dsp:cNvPr id="0" name=""/>
        <dsp:cNvSpPr/>
      </dsp:nvSpPr>
      <dsp:spPr>
        <a:xfrm>
          <a:off x="6653000" y="4361802"/>
          <a:ext cx="967548" cy="96754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9EA62-2395-4444-92A7-814356460E09}">
      <dsp:nvSpPr>
        <dsp:cNvPr id="0" name=""/>
        <dsp:cNvSpPr/>
      </dsp:nvSpPr>
      <dsp:spPr>
        <a:xfrm>
          <a:off x="7620548" y="4359383"/>
          <a:ext cx="1451322" cy="9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Research biostatisticians (MS)</a:t>
          </a:r>
        </a:p>
      </dsp:txBody>
      <dsp:txXfrm>
        <a:off x="7620548" y="4359383"/>
        <a:ext cx="1451322" cy="9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3F5F-C02B-43A3-AB02-31287709645A}">
      <dsp:nvSpPr>
        <dsp:cNvPr id="0" name=""/>
        <dsp:cNvSpPr/>
      </dsp:nvSpPr>
      <dsp:spPr>
        <a:xfrm>
          <a:off x="6796499" y="1571523"/>
          <a:ext cx="2034042" cy="20341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AE4B64-F449-4842-B51F-C56DEA22FFEA}">
      <dsp:nvSpPr>
        <dsp:cNvPr id="0" name=""/>
        <dsp:cNvSpPr/>
      </dsp:nvSpPr>
      <dsp:spPr>
        <a:xfrm>
          <a:off x="6864533"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Senior Research Biostatistician</a:t>
          </a:r>
        </a:p>
      </dsp:txBody>
      <dsp:txXfrm>
        <a:off x="7135797" y="1910607"/>
        <a:ext cx="1356318" cy="1355978"/>
      </dsp:txXfrm>
    </dsp:sp>
    <dsp:sp modelId="{12D50822-40A7-4265-B787-EA11119AD910}">
      <dsp:nvSpPr>
        <dsp:cNvPr id="0" name=""/>
        <dsp:cNvSpPr/>
      </dsp:nvSpPr>
      <dsp:spPr>
        <a:xfrm rot="2700000">
          <a:off x="4685684" y="1571380"/>
          <a:ext cx="2034075" cy="203407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B8E7AB-234D-4C8D-91F0-0F908502CF40}">
      <dsp:nvSpPr>
        <dsp:cNvPr id="0" name=""/>
        <dsp:cNvSpPr/>
      </dsp:nvSpPr>
      <dsp:spPr>
        <a:xfrm>
          <a:off x="4762457"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Research Biostatistician II</a:t>
          </a:r>
        </a:p>
      </dsp:txBody>
      <dsp:txXfrm>
        <a:off x="5033721" y="1910607"/>
        <a:ext cx="1356318" cy="1355978"/>
      </dsp:txXfrm>
    </dsp:sp>
    <dsp:sp modelId="{93D28050-FC53-4781-B8E7-CF28326068CC}">
      <dsp:nvSpPr>
        <dsp:cNvPr id="0" name=""/>
        <dsp:cNvSpPr/>
      </dsp:nvSpPr>
      <dsp:spPr>
        <a:xfrm rot="2700000">
          <a:off x="2592330" y="1571380"/>
          <a:ext cx="2034075" cy="203407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2DBE9-D386-4A2A-9F00-B25DDEA5953D}">
      <dsp:nvSpPr>
        <dsp:cNvPr id="0" name=""/>
        <dsp:cNvSpPr/>
      </dsp:nvSpPr>
      <dsp:spPr>
        <a:xfrm>
          <a:off x="2660381"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Research Biostatistician I</a:t>
          </a:r>
        </a:p>
      </dsp:txBody>
      <dsp:txXfrm>
        <a:off x="2931644" y="1910607"/>
        <a:ext cx="1356318" cy="1355978"/>
      </dsp:txXfrm>
    </dsp:sp>
    <dsp:sp modelId="{F88F74F9-B1CD-4314-9D73-8DCA09BD612F}">
      <dsp:nvSpPr>
        <dsp:cNvPr id="0" name=""/>
        <dsp:cNvSpPr/>
      </dsp:nvSpPr>
      <dsp:spPr>
        <a:xfrm rot="2700000">
          <a:off x="490254" y="1571380"/>
          <a:ext cx="2034075" cy="2034075"/>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402951-6E51-4BDA-A805-9EF15FE1E117}">
      <dsp:nvSpPr>
        <dsp:cNvPr id="0" name=""/>
        <dsp:cNvSpPr/>
      </dsp:nvSpPr>
      <dsp:spPr>
        <a:xfrm>
          <a:off x="558304" y="1639340"/>
          <a:ext cx="1898846" cy="1898512"/>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Assistant Research Biostatistician</a:t>
          </a:r>
        </a:p>
      </dsp:txBody>
      <dsp:txXfrm>
        <a:off x="829568" y="1910607"/>
        <a:ext cx="1356318" cy="1355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42434-0043-4ED9-A292-17741629DB5F}">
      <dsp:nvSpPr>
        <dsp:cNvPr id="0" name=""/>
        <dsp:cNvSpPr/>
      </dsp:nvSpPr>
      <dsp:spPr>
        <a:xfrm>
          <a:off x="7"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mn-lt"/>
              <a:cs typeface="Arial" panose="020B0604020202020204" pitchFamily="34" charset="0"/>
            </a:rPr>
            <a:t>2007-2011</a:t>
          </a:r>
        </a:p>
        <a:p>
          <a:pPr marL="0" lvl="0" indent="0" algn="ctr" defTabSz="844550">
            <a:lnSpc>
              <a:spcPct val="90000"/>
            </a:lnSpc>
            <a:spcBef>
              <a:spcPct val="0"/>
            </a:spcBef>
            <a:spcAft>
              <a:spcPct val="35000"/>
            </a:spcAft>
            <a:buNone/>
          </a:pPr>
          <a:r>
            <a:rPr lang="en-US" sz="1700" kern="1200" dirty="0">
              <a:latin typeface="+mn-lt"/>
              <a:cs typeface="Arial" panose="020B0604020202020204" pitchFamily="34" charset="0"/>
            </a:rPr>
            <a:t>B.A. in Mathematics</a:t>
          </a:r>
        </a:p>
        <a:p>
          <a:pPr marL="0" lvl="0" indent="0" algn="ctr" defTabSz="844550">
            <a:lnSpc>
              <a:spcPct val="90000"/>
            </a:lnSpc>
            <a:spcBef>
              <a:spcPct val="0"/>
            </a:spcBef>
            <a:spcAft>
              <a:spcPct val="35000"/>
            </a:spcAft>
            <a:buNone/>
          </a:pPr>
          <a:r>
            <a:rPr lang="en-US" sz="1500" i="1" kern="1200" dirty="0">
              <a:latin typeface="+mn-lt"/>
              <a:cs typeface="Arial" panose="020B0604020202020204" pitchFamily="34" charset="0"/>
            </a:rPr>
            <a:t>School of Computer Science &amp; Math</a:t>
          </a:r>
        </a:p>
      </dsp:txBody>
      <dsp:txXfrm>
        <a:off x="7" y="1850072"/>
        <a:ext cx="1766191" cy="1850072"/>
      </dsp:txXfrm>
    </dsp:sp>
    <dsp:sp modelId="{D29883F1-EB5F-4825-B7CC-355BC1A9D9AC}">
      <dsp:nvSpPr>
        <dsp:cNvPr id="0" name=""/>
        <dsp:cNvSpPr/>
      </dsp:nvSpPr>
      <dsp:spPr>
        <a:xfrm>
          <a:off x="74042" y="266190"/>
          <a:ext cx="1540185" cy="1540185"/>
        </a:xfrm>
        <a:prstGeom prst="ellipse">
          <a:avLst/>
        </a:prstGeom>
        <a:blipFill dpi="0" rotWithShape="1">
          <a:blip xmlns:r="http://schemas.openxmlformats.org/officeDocument/2006/relationships" r:embed="rId1"/>
          <a:srcRect/>
          <a:stretch>
            <a:fillRect l="-676" t="1351" r="676" b="-1351"/>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43A124-3A71-40FF-BE5C-1FB8F5BA0A5F}">
      <dsp:nvSpPr>
        <dsp:cNvPr id="0" name=""/>
        <dsp:cNvSpPr/>
      </dsp:nvSpPr>
      <dsp:spPr>
        <a:xfrm>
          <a:off x="1820862"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2012-2013</a:t>
          </a:r>
        </a:p>
        <a:p>
          <a:pPr marL="0" lvl="0" indent="0" algn="ctr" defTabSz="844550">
            <a:lnSpc>
              <a:spcPct val="90000"/>
            </a:lnSpc>
            <a:spcBef>
              <a:spcPct val="0"/>
            </a:spcBef>
            <a:spcAft>
              <a:spcPct val="35000"/>
            </a:spcAft>
            <a:buNone/>
          </a:pPr>
          <a:r>
            <a:rPr lang="en-US" sz="1700" b="0" kern="1200" dirty="0"/>
            <a:t>M.S. in Biostatistics</a:t>
          </a:r>
        </a:p>
        <a:p>
          <a:pPr marL="0" lvl="0" indent="0" algn="ctr" defTabSz="844550">
            <a:lnSpc>
              <a:spcPct val="90000"/>
            </a:lnSpc>
            <a:spcBef>
              <a:spcPct val="0"/>
            </a:spcBef>
            <a:spcAft>
              <a:spcPct val="35000"/>
            </a:spcAft>
            <a:buNone/>
          </a:pPr>
          <a:r>
            <a:rPr lang="en-US" sz="1600" b="0" i="1" kern="1200" dirty="0"/>
            <a:t>School of Medicine</a:t>
          </a:r>
        </a:p>
      </dsp:txBody>
      <dsp:txXfrm>
        <a:off x="1820862" y="1850072"/>
        <a:ext cx="1766191" cy="1850072"/>
      </dsp:txXfrm>
    </dsp:sp>
    <dsp:sp modelId="{165E81BC-856C-4618-8C78-06EDB80A1A6A}">
      <dsp:nvSpPr>
        <dsp:cNvPr id="0" name=""/>
        <dsp:cNvSpPr/>
      </dsp:nvSpPr>
      <dsp:spPr>
        <a:xfrm>
          <a:off x="1933865" y="277510"/>
          <a:ext cx="1540185" cy="1540185"/>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73ACEA-9BF2-48B6-9BB3-EB2D065F2B31}">
      <dsp:nvSpPr>
        <dsp:cNvPr id="0" name=""/>
        <dsp:cNvSpPr/>
      </dsp:nvSpPr>
      <dsp:spPr>
        <a:xfrm>
          <a:off x="3640039"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2013-2014</a:t>
          </a:r>
        </a:p>
        <a:p>
          <a:pPr marL="0" lvl="0" indent="0" algn="ctr" defTabSz="844550">
            <a:lnSpc>
              <a:spcPct val="90000"/>
            </a:lnSpc>
            <a:spcBef>
              <a:spcPct val="0"/>
            </a:spcBef>
            <a:spcAft>
              <a:spcPct val="35000"/>
            </a:spcAft>
            <a:buNone/>
          </a:pPr>
          <a:r>
            <a:rPr lang="en-US" sz="1700" kern="1200" dirty="0"/>
            <a:t> Statistical Data Analyst</a:t>
          </a:r>
        </a:p>
        <a:p>
          <a:pPr marL="0" lvl="0" indent="0" algn="ctr" defTabSz="844550">
            <a:lnSpc>
              <a:spcPct val="90000"/>
            </a:lnSpc>
            <a:spcBef>
              <a:spcPct val="0"/>
            </a:spcBef>
            <a:spcAft>
              <a:spcPct val="35000"/>
            </a:spcAft>
            <a:buNone/>
          </a:pPr>
          <a:r>
            <a:rPr lang="en-US" sz="1500" i="1" kern="1200" dirty="0"/>
            <a:t>Division of Public Health Sciences</a:t>
          </a:r>
        </a:p>
      </dsp:txBody>
      <dsp:txXfrm>
        <a:off x="3640039" y="1850072"/>
        <a:ext cx="1766191" cy="1850072"/>
      </dsp:txXfrm>
    </dsp:sp>
    <dsp:sp modelId="{691ECDE7-BA42-4B50-98C1-B42AD8691AD3}">
      <dsp:nvSpPr>
        <dsp:cNvPr id="0" name=""/>
        <dsp:cNvSpPr/>
      </dsp:nvSpPr>
      <dsp:spPr>
        <a:xfrm>
          <a:off x="3753043" y="277510"/>
          <a:ext cx="1540185" cy="1540185"/>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068463-2FB7-4BD7-887F-CE12F1EE6A23}">
      <dsp:nvSpPr>
        <dsp:cNvPr id="0" name=""/>
        <dsp:cNvSpPr/>
      </dsp:nvSpPr>
      <dsp:spPr>
        <a:xfrm>
          <a:off x="5459217" y="0"/>
          <a:ext cx="1766191" cy="4625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2014-Present</a:t>
          </a:r>
        </a:p>
        <a:p>
          <a:pPr marL="0" lvl="0" indent="0" algn="ctr" defTabSz="844550">
            <a:lnSpc>
              <a:spcPct val="90000"/>
            </a:lnSpc>
            <a:spcBef>
              <a:spcPct val="0"/>
            </a:spcBef>
            <a:spcAft>
              <a:spcPct val="35000"/>
            </a:spcAft>
            <a:buNone/>
          </a:pPr>
          <a:r>
            <a:rPr lang="en-US" sz="1700" kern="1200" dirty="0"/>
            <a:t>Research Biostatistician</a:t>
          </a:r>
        </a:p>
        <a:p>
          <a:pPr marL="0" lvl="0" indent="0" algn="ctr" defTabSz="844550">
            <a:lnSpc>
              <a:spcPct val="90000"/>
            </a:lnSpc>
            <a:spcBef>
              <a:spcPct val="0"/>
            </a:spcBef>
            <a:spcAft>
              <a:spcPct val="35000"/>
            </a:spcAft>
            <a:buNone/>
          </a:pPr>
          <a:r>
            <a:rPr lang="en-US" sz="1500" i="1" kern="1200" dirty="0"/>
            <a:t>Center for Health Policy &amp; Outcomes</a:t>
          </a:r>
        </a:p>
      </dsp:txBody>
      <dsp:txXfrm>
        <a:off x="5459217" y="1850072"/>
        <a:ext cx="1766191" cy="1850072"/>
      </dsp:txXfrm>
    </dsp:sp>
    <dsp:sp modelId="{99F0478D-9627-48E8-9564-E60CF8BA14E1}">
      <dsp:nvSpPr>
        <dsp:cNvPr id="0" name=""/>
        <dsp:cNvSpPr/>
      </dsp:nvSpPr>
      <dsp:spPr>
        <a:xfrm>
          <a:off x="5572220" y="277510"/>
          <a:ext cx="1540185" cy="1540185"/>
        </a:xfrm>
        <a:prstGeom prst="ellipse">
          <a:avLst/>
        </a:prstGeom>
        <a:blipFill rotWithShape="1">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D18F0B-03FC-4B85-A7C9-D1680625BBF6}">
      <dsp:nvSpPr>
        <dsp:cNvPr id="0" name=""/>
        <dsp:cNvSpPr/>
      </dsp:nvSpPr>
      <dsp:spPr>
        <a:xfrm>
          <a:off x="289083" y="3700144"/>
          <a:ext cx="6648926" cy="693777"/>
        </a:xfrm>
        <a:prstGeom prs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E497AADA-41A1-457A-9C91-8AE5398FA9C0}" type="datetimeFigureOut">
              <a:rPr lang="en-US" smtClean="0"/>
              <a:pPr/>
              <a:t>9/12/2019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96E34F12-0543-4610-8896-68FEB36A4CF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2937634-2079-BD4B-A278-C56327FDE558}" type="datetimeFigureOut">
              <a:rPr lang="en-US" smtClean="0"/>
              <a:pPr/>
              <a:t>9/12/2019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339FBE3-7C1E-604C-A973-421AC64550EC}" type="slidenum">
              <a:rPr lang="en-US" smtClean="0"/>
              <a:pPr/>
              <a:t>‹#›</a:t>
            </a:fld>
            <a:endParaRPr lang="en-US"/>
          </a:p>
        </p:txBody>
      </p:sp>
    </p:spTree>
    <p:extLst>
      <p:ext uri="{BB962C8B-B14F-4D97-AF65-F5344CB8AC3E}">
        <p14:creationId xmlns:p14="http://schemas.microsoft.com/office/powerpoint/2010/main" val="40303955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skcc.org/cancer-care/types/colorectal"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mskcc.org/blog/msk-doctors-stance-high-cost-drugs-featured-60-minutes" TargetMode="External"/><Relationship Id="rId4" Type="http://schemas.openxmlformats.org/officeDocument/2006/relationships/hyperlink" Target="https://www.mskcc.org/blog/new-york-times-commends-msk-s-stance-costly-dru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rstudio/hex-stickers/tree/master/PN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hexb.i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A high profile example of this type of research within the Center led to MSK rejecting the </a:t>
            </a:r>
            <a:r>
              <a:rPr lang="en-US" sz="1200" b="0" i="0" u="none" strike="noStrike" kern="1200" dirty="0">
                <a:solidFill>
                  <a:schemeClr val="tx1"/>
                </a:solidFill>
                <a:effectLst/>
                <a:latin typeface="+mn-lt"/>
                <a:ea typeface="+mn-ea"/>
                <a:cs typeface="+mn-cs"/>
                <a:hlinkClick r:id="rId3"/>
              </a:rPr>
              <a:t>colorectal cancer</a:t>
            </a:r>
            <a:r>
              <a:rPr lang="en-US" sz="1200" b="0" i="0" kern="1200" dirty="0">
                <a:solidFill>
                  <a:schemeClr val="tx1"/>
                </a:solidFill>
                <a:effectLst/>
                <a:latin typeface="+mn-lt"/>
                <a:ea typeface="+mn-ea"/>
                <a:cs typeface="+mn-cs"/>
              </a:rPr>
              <a:t> drug </a:t>
            </a:r>
            <a:r>
              <a:rPr lang="en-US" sz="1200" b="0" i="0" kern="1200" dirty="0" err="1">
                <a:solidFill>
                  <a:schemeClr val="tx1"/>
                </a:solidFill>
                <a:effectLst/>
                <a:latin typeface="+mn-lt"/>
                <a:ea typeface="+mn-ea"/>
                <a:cs typeface="+mn-cs"/>
              </a:rPr>
              <a:t>ziv</a:t>
            </a:r>
            <a:r>
              <a:rPr lang="en-US" sz="1200" b="0" i="0" kern="1200" dirty="0">
                <a:solidFill>
                  <a:schemeClr val="tx1"/>
                </a:solidFill>
                <a:effectLst/>
                <a:latin typeface="+mn-lt"/>
                <a:ea typeface="+mn-ea"/>
                <a:cs typeface="+mn-cs"/>
              </a:rPr>
              <a:t>-aflibercept (</a:t>
            </a:r>
            <a:r>
              <a:rPr lang="en-US" sz="1200" b="0" i="0" kern="1200" dirty="0" err="1">
                <a:solidFill>
                  <a:schemeClr val="tx1"/>
                </a:solidFill>
                <a:effectLst/>
                <a:latin typeface="+mn-lt"/>
                <a:ea typeface="+mn-ea"/>
                <a:cs typeface="+mn-cs"/>
              </a:rPr>
              <a:t>Zaltrap</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from its formulary, after determining it was no better than a drug that cost half its price. This action was </a:t>
            </a:r>
            <a:r>
              <a:rPr lang="en-US" sz="1200" b="0" i="0" u="none" strike="noStrike" kern="1200" dirty="0">
                <a:solidFill>
                  <a:schemeClr val="tx1"/>
                </a:solidFill>
                <a:effectLst/>
                <a:latin typeface="+mn-lt"/>
                <a:ea typeface="+mn-ea"/>
                <a:cs typeface="+mn-cs"/>
                <a:hlinkClick r:id="rId4"/>
              </a:rPr>
              <a:t>covered by </a:t>
            </a:r>
            <a:r>
              <a:rPr lang="en-US" sz="1200" b="0" i="1" u="none" strike="noStrike" kern="1200" dirty="0">
                <a:solidFill>
                  <a:schemeClr val="tx1"/>
                </a:solidFill>
                <a:effectLst/>
                <a:latin typeface="+mn-lt"/>
                <a:ea typeface="+mn-ea"/>
                <a:cs typeface="+mn-cs"/>
                <a:hlinkClick r:id="rId4"/>
              </a:rPr>
              <a:t>The New York Times</a:t>
            </a:r>
            <a:r>
              <a:rPr lang="en-US" sz="1200" b="0" i="0" kern="1200" dirty="0">
                <a:solidFill>
                  <a:schemeClr val="tx1"/>
                </a:solidFill>
                <a:effectLst/>
                <a:latin typeface="+mn-lt"/>
                <a:ea typeface="+mn-ea"/>
                <a:cs typeface="+mn-cs"/>
              </a:rPr>
              <a:t> and on </a:t>
            </a:r>
            <a:r>
              <a:rPr lang="en-US" sz="1200" b="0" i="1" u="none" strike="noStrike" kern="1200" dirty="0">
                <a:solidFill>
                  <a:schemeClr val="tx1"/>
                </a:solidFill>
                <a:effectLst/>
                <a:latin typeface="+mn-lt"/>
                <a:ea typeface="+mn-ea"/>
                <a:cs typeface="+mn-cs"/>
                <a:hlinkClick r:id="rId5"/>
              </a:rPr>
              <a:t>60 Minutes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13</a:t>
            </a:fld>
            <a:endParaRPr lang="en-US"/>
          </a:p>
        </p:txBody>
      </p:sp>
    </p:spTree>
    <p:extLst>
      <p:ext uri="{BB962C8B-B14F-4D97-AF65-F5344CB8AC3E}">
        <p14:creationId xmlns:p14="http://schemas.microsoft.com/office/powerpoint/2010/main" val="217759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MSK Cost Data – showed treatment of complications drives most cost – institution has initiative to reduce complications and helps understand cost allocation for resources</a:t>
            </a:r>
          </a:p>
        </p:txBody>
      </p:sp>
      <p:sp>
        <p:nvSpPr>
          <p:cNvPr id="4" name="Slide Number Placeholder 3"/>
          <p:cNvSpPr>
            <a:spLocks noGrp="1"/>
          </p:cNvSpPr>
          <p:nvPr>
            <p:ph type="sldNum" sz="quarter" idx="10"/>
          </p:nvPr>
        </p:nvSpPr>
        <p:spPr/>
        <p:txBody>
          <a:bodyPr/>
          <a:lstStyle/>
          <a:p>
            <a:fld id="{3339FBE3-7C1E-604C-A973-421AC64550EC}" type="slidenum">
              <a:rPr lang="en-US" smtClean="0"/>
              <a:pPr/>
              <a:t>14</a:t>
            </a:fld>
            <a:endParaRPr lang="en-US"/>
          </a:p>
        </p:txBody>
      </p:sp>
    </p:spTree>
    <p:extLst>
      <p:ext uri="{BB962C8B-B14F-4D97-AF65-F5344CB8AC3E}">
        <p14:creationId xmlns:p14="http://schemas.microsoft.com/office/powerpoint/2010/main" val="1321535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15</a:t>
            </a:fld>
            <a:endParaRPr lang="en-US"/>
          </a:p>
        </p:txBody>
      </p:sp>
    </p:spTree>
    <p:extLst>
      <p:ext uri="{BB962C8B-B14F-4D97-AF65-F5344CB8AC3E}">
        <p14:creationId xmlns:p14="http://schemas.microsoft.com/office/powerpoint/2010/main" val="3853748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16</a:t>
            </a:fld>
            <a:endParaRPr lang="en-US"/>
          </a:p>
        </p:txBody>
      </p:sp>
    </p:spTree>
    <p:extLst>
      <p:ext uri="{BB962C8B-B14F-4D97-AF65-F5344CB8AC3E}">
        <p14:creationId xmlns:p14="http://schemas.microsoft.com/office/powerpoint/2010/main" val="196442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test dataset came from immunotherapy trials identified in The Cancer Letter </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640845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413/1180 sig trials were stopped early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Some significant trials showed a median survival benefit of 20+ months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567381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per portfolio/portfolio?-does the title as is make sense?</a:t>
            </a:r>
          </a:p>
          <a:p>
            <a:r>
              <a:rPr lang="en-US" dirty="0"/>
              <a:t>Rejecting </a:t>
            </a:r>
            <a:r>
              <a:rPr lang="en-US" dirty="0" err="1"/>
              <a:t>avg</a:t>
            </a:r>
            <a:r>
              <a:rPr lang="en-US" dirty="0"/>
              <a:t> of 1.18 trials per sim : ~35% 1 trial, ~20% 2 trials, ~10% 3 trials, ~5% 4-7 trials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4208812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Orientation: Blue = higher rank (better performance), Orange = lower rank (worse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Hospitals grouped into top and bottom decile and remaining quintiles, then stratified by volume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Among hospitals with a volume ≤11</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FE method identified 26% of providers to be in the top decile, 18% of providers to be in the bottom decile, whereas RE methods identified only 2% and 3% of low-volume providers to be in the top and bottom decile, respectively.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can see that there’s not a lot of movement in the gray bars (middle quintiles) across methods), just that the providers identified in the extreme deciles with FE move towards the middle for 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Among hospitals with a volume ≤25</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Still a high proportion of “low” (&lt;25) volume providers identified in the extremes with FE, less so for 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But can now see that the % of providers moving from the extremes to the middle from FE to RE is decreasing, as demonstrated by the width of the blue and orange flows at the top and bottom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Among hospitals with a volume ≤100 (almost all hospitals)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Even less movement from the extremes to the middle from FE to 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More similar distribution of ranked groups across methods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Conclusion: Similar to the weighted kappa figure, we can see that with increasing volume, FE and RE are in better agreement though there is still some movement from the extremes to the middle from FE to 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 movement from extremes in RE to middle of FE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38716BB-ECC3-405E-A43A-0612803A55A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4048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SIBS: http://www.nhlbi.nih.gov/research/training/summer-institute-biostatistics-t15</a:t>
            </a:r>
          </a:p>
          <a:p>
            <a:r>
              <a:rPr lang="en-US" dirty="0"/>
              <a:t>Programs still recruiting – BU, MN, Emory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9FBE3-7C1E-604C-A973-421AC64550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https://github.com/rstudio/hex-stickers/tree/master/PNG</a:t>
            </a:r>
            <a:endParaRPr lang="en-US" dirty="0"/>
          </a:p>
          <a:p>
            <a:r>
              <a:rPr lang="en-US" dirty="0">
                <a:hlinkClick r:id="rId4"/>
              </a:rPr>
              <a:t>http://hexb.in/</a:t>
            </a:r>
            <a:endParaRPr lang="en-US" dirty="0"/>
          </a:p>
        </p:txBody>
      </p:sp>
      <p:sp>
        <p:nvSpPr>
          <p:cNvPr id="4" name="Slide Number Placeholder 3"/>
          <p:cNvSpPr>
            <a:spLocks noGrp="1"/>
          </p:cNvSpPr>
          <p:nvPr>
            <p:ph type="sldNum" sz="quarter" idx="5"/>
          </p:nvPr>
        </p:nvSpPr>
        <p:spPr/>
        <p:txBody>
          <a:bodyPr/>
          <a:lstStyle/>
          <a:p>
            <a:fld id="{3339FBE3-7C1E-604C-A973-421AC64550EC}" type="slidenum">
              <a:rPr lang="en-US" smtClean="0"/>
              <a:pPr/>
              <a:t>32</a:t>
            </a:fld>
            <a:endParaRPr lang="en-US"/>
          </a:p>
        </p:txBody>
      </p:sp>
    </p:spTree>
    <p:extLst>
      <p:ext uri="{BB962C8B-B14F-4D97-AF65-F5344CB8AC3E}">
        <p14:creationId xmlns:p14="http://schemas.microsoft.com/office/powerpoint/2010/main" val="330203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2</a:t>
            </a:fld>
            <a:endParaRPr lang="en-US"/>
          </a:p>
        </p:txBody>
      </p:sp>
    </p:spTree>
    <p:extLst>
      <p:ext uri="{BB962C8B-B14F-4D97-AF65-F5344CB8AC3E}">
        <p14:creationId xmlns:p14="http://schemas.microsoft.com/office/powerpoint/2010/main" val="3929803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804B0B4-A253-EF44-9AD7-A19C8401525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60199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9FBE3-7C1E-604C-A973-421AC64550EC}" type="slidenum">
              <a:rPr lang="en-US" smtClean="0"/>
              <a:pPr/>
              <a:t>3</a:t>
            </a:fld>
            <a:endParaRPr lang="en-US"/>
          </a:p>
        </p:txBody>
      </p:sp>
    </p:spTree>
    <p:extLst>
      <p:ext uri="{BB962C8B-B14F-4D97-AF65-F5344CB8AC3E}">
        <p14:creationId xmlns:p14="http://schemas.microsoft.com/office/powerpoint/2010/main" val="21035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 additional MSK facts here</a:t>
            </a:r>
          </a:p>
          <a:p>
            <a:r>
              <a:rPr lang="en-US" dirty="0"/>
              <a:t>Mention </a:t>
            </a:r>
            <a:r>
              <a:rPr lang="en-US" dirty="0" err="1"/>
              <a:t>biostats</a:t>
            </a:r>
            <a:r>
              <a:rPr lang="en-US" baseline="0" dirty="0"/>
              <a:t> core</a:t>
            </a:r>
          </a:p>
          <a:p>
            <a:pPr defTabSz="465887"/>
            <a:r>
              <a:rPr lang="en-US" dirty="0"/>
              <a:t>Between 1980 and 2012, the FDA approved 9 drugs developed at MSK for marketing — a success rate not matched by any other cancer center.</a:t>
            </a:r>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9FBE3-7C1E-604C-A973-421AC64550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813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39FBE3-7C1E-604C-A973-421AC64550EC}" type="slidenum">
              <a:rPr lang="en-US" smtClean="0"/>
              <a:pPr/>
              <a:t>6</a:t>
            </a:fld>
            <a:endParaRPr lang="en-US"/>
          </a:p>
        </p:txBody>
      </p:sp>
    </p:spTree>
    <p:extLst>
      <p:ext uri="{BB962C8B-B14F-4D97-AF65-F5344CB8AC3E}">
        <p14:creationId xmlns:p14="http://schemas.microsoft.com/office/powerpoint/2010/main" val="287535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Located within the Department of Biostatistics &amp; Epidemiology</a:t>
            </a:r>
          </a:p>
          <a:p>
            <a:endParaRPr lang="en-US" dirty="0"/>
          </a:p>
          <a:p>
            <a:pPr lvl="1"/>
            <a:r>
              <a:rPr lang="en-US" dirty="0"/>
              <a:t>Observational: MSK medical record and billing data</a:t>
            </a:r>
          </a:p>
          <a:p>
            <a:pPr lvl="1"/>
            <a:r>
              <a:rPr lang="en-US" dirty="0"/>
              <a:t>Private insurance claims</a:t>
            </a:r>
          </a:p>
          <a:p>
            <a:endParaRPr lang="en-US" dirty="0"/>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9</a:t>
            </a:fld>
            <a:endParaRPr lang="en-US"/>
          </a:p>
        </p:txBody>
      </p:sp>
    </p:spTree>
    <p:extLst>
      <p:ext uri="{BB962C8B-B14F-4D97-AF65-F5344CB8AC3E}">
        <p14:creationId xmlns:p14="http://schemas.microsoft.com/office/powerpoint/2010/main" val="165337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SEER-Med</a:t>
            </a:r>
          </a:p>
          <a:p>
            <a:r>
              <a:rPr lang="en-US" dirty="0"/>
              <a:t>-showed that a less invasive procedure has similar survival and less complications – will directly impact practice</a:t>
            </a:r>
          </a:p>
        </p:txBody>
      </p:sp>
      <p:sp>
        <p:nvSpPr>
          <p:cNvPr id="4" name="Slide Number Placeholder 3"/>
          <p:cNvSpPr>
            <a:spLocks noGrp="1"/>
          </p:cNvSpPr>
          <p:nvPr>
            <p:ph type="sldNum" sz="quarter" idx="10"/>
          </p:nvPr>
        </p:nvSpPr>
        <p:spPr/>
        <p:txBody>
          <a:bodyPr/>
          <a:lstStyle/>
          <a:p>
            <a:fld id="{3339FBE3-7C1E-604C-A973-421AC64550EC}" type="slidenum">
              <a:rPr lang="en-US" smtClean="0"/>
              <a:pPr/>
              <a:t>10</a:t>
            </a:fld>
            <a:endParaRPr lang="en-US"/>
          </a:p>
        </p:txBody>
      </p:sp>
    </p:spTree>
    <p:extLst>
      <p:ext uri="{BB962C8B-B14F-4D97-AF65-F5344CB8AC3E}">
        <p14:creationId xmlns:p14="http://schemas.microsoft.com/office/powerpoint/2010/main" val="73038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DPL also includes health economists</a:t>
            </a:r>
          </a:p>
          <a:p>
            <a:r>
              <a:rPr lang="en-US" sz="1200" dirty="0">
                <a:latin typeface="Arial" panose="020B0604020202020204" pitchFamily="34" charset="0"/>
                <a:cs typeface="Arial" panose="020B0604020202020204" pitchFamily="34" charset="0"/>
              </a:rPr>
              <a:t>-this gets us in the most trouble</a:t>
            </a:r>
          </a:p>
          <a:p>
            <a:endParaRPr lang="en-US" dirty="0"/>
          </a:p>
        </p:txBody>
      </p:sp>
      <p:sp>
        <p:nvSpPr>
          <p:cNvPr id="4" name="Slide Number Placeholder 3"/>
          <p:cNvSpPr>
            <a:spLocks noGrp="1"/>
          </p:cNvSpPr>
          <p:nvPr>
            <p:ph type="sldNum" sz="quarter" idx="10"/>
          </p:nvPr>
        </p:nvSpPr>
        <p:spPr/>
        <p:txBody>
          <a:bodyPr/>
          <a:lstStyle/>
          <a:p>
            <a:fld id="{3339FBE3-7C1E-604C-A973-421AC64550EC}" type="slidenum">
              <a:rPr lang="en-US" smtClean="0"/>
              <a:pPr/>
              <a:t>11</a:t>
            </a:fld>
            <a:endParaRPr lang="en-US"/>
          </a:p>
        </p:txBody>
      </p:sp>
    </p:spTree>
    <p:extLst>
      <p:ext uri="{BB962C8B-B14F-4D97-AF65-F5344CB8AC3E}">
        <p14:creationId xmlns:p14="http://schemas.microsoft.com/office/powerpoint/2010/main" val="282956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Footer Placeholder 9"/>
          <p:cNvSpPr>
            <a:spLocks noGrp="1"/>
          </p:cNvSpPr>
          <p:nvPr>
            <p:ph type="ftr" sz="quarter" idx="10"/>
          </p:nvPr>
        </p:nvSpPr>
        <p:spPr/>
        <p:txBody>
          <a:bodyPr/>
          <a:lstStyle>
            <a:lvl1pPr>
              <a:defRPr>
                <a:solidFill>
                  <a:srgbClr val="FFFFFF"/>
                </a:solidFill>
              </a:defRPr>
            </a:lvl1pPr>
          </a:lstStyle>
          <a:p>
            <a:r>
              <a:rPr lang="en-US" dirty="0"/>
              <a:t>Date or Reference</a:t>
            </a:r>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pic>
        <p:nvPicPr>
          <p:cNvPr id="4" name="Picture 3" descr="MSK_logo_simp_hor_r_rev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885" y="244928"/>
            <a:ext cx="3305805" cy="1206498"/>
          </a:xfrm>
          <a:prstGeom prst="rect">
            <a:avLst/>
          </a:prstGeom>
        </p:spPr>
      </p:pic>
    </p:spTree>
    <p:extLst>
      <p:ext uri="{BB962C8B-B14F-4D97-AF65-F5344CB8AC3E}">
        <p14:creationId xmlns:p14="http://schemas.microsoft.com/office/powerpoint/2010/main" val="1643623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Footer Placeholder 9"/>
          <p:cNvSpPr>
            <a:spLocks noGrp="1"/>
          </p:cNvSpPr>
          <p:nvPr>
            <p:ph type="ftr" sz="quarter" idx="10"/>
          </p:nvPr>
        </p:nvSpPr>
        <p:spPr/>
        <p:txBody>
          <a:bodyPr/>
          <a:lstStyle>
            <a:lvl1pPr>
              <a:defRPr>
                <a:solidFill>
                  <a:srgbClr val="FFFFFF"/>
                </a:solidFill>
              </a:defRPr>
            </a:lvl1pPr>
          </a:lstStyle>
          <a:p>
            <a:r>
              <a:rPr lang="en-US" dirty="0"/>
              <a:t>Date or Reference</a:t>
            </a:r>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pic>
        <p:nvPicPr>
          <p:cNvPr id="4" name="Picture 3" descr="MSK_logo_simp_hor_r_rev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807" y="265440"/>
            <a:ext cx="2548265" cy="930024"/>
          </a:xfrm>
          <a:prstGeom prst="rect">
            <a:avLst/>
          </a:prstGeom>
        </p:spPr>
      </p:pic>
    </p:spTree>
    <p:extLst>
      <p:ext uri="{BB962C8B-B14F-4D97-AF65-F5344CB8AC3E}">
        <p14:creationId xmlns:p14="http://schemas.microsoft.com/office/powerpoint/2010/main" val="1643623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53949" y="983048"/>
            <a:ext cx="8545707" cy="517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53949" y="6356350"/>
            <a:ext cx="2895600" cy="365125"/>
          </a:xfrm>
        </p:spPr>
        <p:txBody>
          <a:bodyPr/>
          <a:lstStyle>
            <a:lvl1pPr>
              <a:defRPr>
                <a:solidFill>
                  <a:schemeClr val="tx1"/>
                </a:solidFill>
              </a:defRPr>
            </a:lvl1pPr>
          </a:lstStyle>
          <a:p>
            <a:r>
              <a:rPr lang="en-US" dirty="0">
                <a:solidFill>
                  <a:prstClr val="black"/>
                </a:solidFill>
              </a:rPr>
              <a:t>Footer</a:t>
            </a:r>
          </a:p>
        </p:txBody>
      </p:sp>
      <p:sp>
        <p:nvSpPr>
          <p:cNvPr id="6" name="Slide Number Placeholder 5"/>
          <p:cNvSpPr>
            <a:spLocks noGrp="1"/>
          </p:cNvSpPr>
          <p:nvPr>
            <p:ph type="sldNum" sz="quarter" idx="12"/>
          </p:nvPr>
        </p:nvSpPr>
        <p:spPr>
          <a:xfrm>
            <a:off x="3675063" y="6356350"/>
            <a:ext cx="2133600" cy="365125"/>
          </a:xfrm>
        </p:spPr>
        <p:txBody>
          <a:bodyPr/>
          <a:lstStyle>
            <a:lvl1pP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170601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457200" y="6356350"/>
            <a:ext cx="2895600" cy="365125"/>
          </a:xfrm>
        </p:spPr>
        <p:txBody>
          <a:bodyPr/>
          <a:lstStyle>
            <a:lvl1pPr>
              <a:defRPr>
                <a:solidFill>
                  <a:srgbClr val="000000"/>
                </a:solidFill>
              </a:defRPr>
            </a:lvl1pPr>
          </a:lstStyle>
          <a:p>
            <a:endParaRPr lang="en-US" dirty="0"/>
          </a:p>
        </p:txBody>
      </p:sp>
      <p:sp>
        <p:nvSpPr>
          <p:cNvPr id="6" name="Slide Number Placeholder 5"/>
          <p:cNvSpPr>
            <a:spLocks noGrp="1"/>
          </p:cNvSpPr>
          <p:nvPr>
            <p:ph type="sldNum" sz="quarter" idx="12"/>
          </p:nvPr>
        </p:nvSpPr>
        <p:spPr>
          <a:xfrm>
            <a:off x="36798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ext Placeholder 7"/>
          <p:cNvSpPr>
            <a:spLocks noGrp="1"/>
          </p:cNvSpPr>
          <p:nvPr>
            <p:ph type="body" sz="quarter" idx="13"/>
          </p:nvPr>
        </p:nvSpPr>
        <p:spPr>
          <a:xfrm>
            <a:off x="716525" y="117475"/>
            <a:ext cx="7923212" cy="552450"/>
          </a:xfrm>
        </p:spPr>
        <p:txBody>
          <a:bodyPr>
            <a:noAutofit/>
          </a:bodyPr>
          <a:lstStyle>
            <a:lvl1pPr marL="0" indent="0">
              <a:buFontTx/>
              <a:buNone/>
              <a:defRPr sz="3200" b="1">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4047916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53949" y="6353218"/>
            <a:ext cx="2895600"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1645820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353949" y="6356350"/>
            <a:ext cx="2895600" cy="365125"/>
          </a:xfrm>
        </p:spPr>
        <p:txBody>
          <a:bodyPr/>
          <a:lstStyle>
            <a:lvl1pPr>
              <a:defRPr>
                <a:solidFill>
                  <a:srgbClr val="000000"/>
                </a:solidFill>
              </a:defRPr>
            </a:lvl1pPr>
          </a:lstStyle>
          <a:p>
            <a:endParaRPr lang="en-US" dirty="0"/>
          </a:p>
        </p:txBody>
      </p:sp>
      <p:sp>
        <p:nvSpPr>
          <p:cNvPr id="9" name="Slide Number Placeholder 8"/>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2141750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pic>
        <p:nvPicPr>
          <p:cNvPr id="9" name="Picture 8" descr="MSKCC_logo_hor_s_rev_rgb_15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5" y="402166"/>
            <a:ext cx="2158312" cy="664760"/>
          </a:xfrm>
          <a:prstGeom prst="rect">
            <a:avLst/>
          </a:prstGeom>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a:t>Click to edit Master title style</a:t>
            </a:r>
            <a:endParaRPr lang="en-US" dirty="0"/>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51447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3949" y="6356350"/>
            <a:ext cx="2895600" cy="365125"/>
          </a:xfrm>
        </p:spPr>
        <p:txBody>
          <a:bodyPr/>
          <a:lstStyle>
            <a:lvl1pPr>
              <a:defRPr>
                <a:solidFill>
                  <a:srgbClr val="000000"/>
                </a:solidFill>
              </a:defRPr>
            </a:lvl1pPr>
          </a:lstStyle>
          <a:p>
            <a:endParaRPr lang="en-US" dirty="0"/>
          </a:p>
        </p:txBody>
      </p:sp>
      <p:sp>
        <p:nvSpPr>
          <p:cNvPr id="4" name="Slide Number Placeholder 3"/>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5" name="Title 1"/>
          <p:cNvSpPr>
            <a:spLocks noGrp="1"/>
          </p:cNvSpPr>
          <p:nvPr>
            <p:ph type="title"/>
          </p:nvPr>
        </p:nvSpPr>
        <p:spPr>
          <a:xfrm>
            <a:off x="353949" y="89098"/>
            <a:ext cx="8545707" cy="685234"/>
          </a:xfrm>
        </p:spPr>
        <p:txBody>
          <a:bodyPr/>
          <a:lstStyle/>
          <a:p>
            <a:r>
              <a:rPr lang="en-US"/>
              <a:t>Click to edit Master title style</a:t>
            </a:r>
            <a:endParaRPr lang="en-US" dirty="0"/>
          </a:p>
        </p:txBody>
      </p:sp>
    </p:spTree>
    <p:extLst>
      <p:ext uri="{BB962C8B-B14F-4D97-AF65-F5344CB8AC3E}">
        <p14:creationId xmlns:p14="http://schemas.microsoft.com/office/powerpoint/2010/main" val="375869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457199" y="6354784"/>
            <a:ext cx="2792349"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84666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5085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789213" y="6356350"/>
            <a:ext cx="2460335"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3789666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a:solidFill>
                <a:srgbClr val="FFFFFF"/>
              </a:solidFill>
              <a:latin typeface="Corbel" charset="0"/>
              <a:ea typeface="ＭＳ Ｐゴシック" charset="0"/>
              <a:cs typeface="ＭＳ Ｐゴシック" charset="0"/>
            </a:endParaRPr>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2575" y="1630363"/>
            <a:ext cx="8882063" cy="686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13" y="509588"/>
            <a:ext cx="3540125" cy="90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Footer Placeholder 9"/>
          <p:cNvSpPr>
            <a:spLocks noGrp="1"/>
          </p:cNvSpPr>
          <p:nvPr>
            <p:ph type="ftr" sz="quarter" idx="10"/>
          </p:nvPr>
        </p:nvSpPr>
        <p:spPr/>
        <p:txBody>
          <a:bodyPr/>
          <a:lstStyle>
            <a:lvl1pPr>
              <a:defRPr>
                <a:solidFill>
                  <a:srgbClr val="FFFFFF"/>
                </a:solidFill>
                <a:latin typeface="Arial"/>
                <a:cs typeface="Arial"/>
              </a:defRPr>
            </a:lvl1pPr>
          </a:lstStyle>
          <a:p>
            <a:pPr>
              <a:defRPr/>
            </a:pPr>
            <a:r>
              <a:rPr lang="en-US"/>
              <a:t>Date or Reference</a:t>
            </a:r>
          </a:p>
        </p:txBody>
      </p:sp>
      <p:sp>
        <p:nvSpPr>
          <p:cNvPr id="8" name="Slide Number Placeholder 10"/>
          <p:cNvSpPr>
            <a:spLocks noGrp="1"/>
          </p:cNvSpPr>
          <p:nvPr>
            <p:ph type="sldNum" sz="quarter" idx="11"/>
          </p:nvPr>
        </p:nvSpPr>
        <p:spPr/>
        <p:txBody>
          <a:bodyPr/>
          <a:lstStyle>
            <a:lvl1pPr>
              <a:defRPr>
                <a:solidFill>
                  <a:srgbClr val="FFFFFF"/>
                </a:solidFill>
              </a:defRPr>
            </a:lvl1pPr>
          </a:lstStyle>
          <a:p>
            <a:fld id="{917EA655-036B-054D-9F9A-56A790C0068C}" type="slidenum">
              <a:rPr lang="en-US"/>
              <a:pPr/>
              <a:t>‹#›</a:t>
            </a:fld>
            <a:endParaRPr lang="en-US"/>
          </a:p>
        </p:txBody>
      </p:sp>
    </p:spTree>
    <p:extLst>
      <p:ext uri="{BB962C8B-B14F-4D97-AF65-F5344CB8AC3E}">
        <p14:creationId xmlns:p14="http://schemas.microsoft.com/office/powerpoint/2010/main" val="367878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3949" y="983048"/>
            <a:ext cx="8545707" cy="5176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53949" y="6356350"/>
            <a:ext cx="2895600" cy="365125"/>
          </a:xfrm>
        </p:spPr>
        <p:txBody>
          <a:bodyPr/>
          <a:lstStyle>
            <a:lvl1pPr>
              <a:defRPr>
                <a:solidFill>
                  <a:srgbClr val="FFFFFF"/>
                </a:solidFill>
              </a:defRPr>
            </a:lvl1pPr>
          </a:lstStyle>
          <a:p>
            <a:r>
              <a:rPr lang="en-US" dirty="0"/>
              <a:t>Footer</a:t>
            </a:r>
          </a:p>
        </p:txBody>
      </p:sp>
      <p:sp>
        <p:nvSpPr>
          <p:cNvPr id="6" name="Slide Number Placeholder 5"/>
          <p:cNvSpPr>
            <a:spLocks noGrp="1"/>
          </p:cNvSpPr>
          <p:nvPr>
            <p:ph type="sldNum" sz="quarter" idx="12"/>
          </p:nvPr>
        </p:nvSpPr>
        <p:spPr>
          <a:xfrm>
            <a:off x="3675063" y="6356350"/>
            <a:ext cx="2133600" cy="365125"/>
          </a:xfrm>
        </p:spPr>
        <p:txBody>
          <a:bodyPr/>
          <a:lstStyle>
            <a:lvl1pP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170601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53949" y="983048"/>
            <a:ext cx="8545707" cy="5176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solidFill>
                  <a:schemeClr val="tx1"/>
                </a:solidFill>
                <a:latin typeface="Arial"/>
                <a:cs typeface="Arial"/>
              </a:defRPr>
            </a:lvl1pPr>
          </a:lstStyle>
          <a:p>
            <a:pPr>
              <a:defRPr/>
            </a:pPr>
            <a:r>
              <a:rPr lang="en-US"/>
              <a:t>Footer</a:t>
            </a:r>
          </a:p>
        </p:txBody>
      </p:sp>
      <p:sp>
        <p:nvSpPr>
          <p:cNvPr id="5" name="Slide Number Placeholder 5"/>
          <p:cNvSpPr>
            <a:spLocks noGrp="1"/>
          </p:cNvSpPr>
          <p:nvPr>
            <p:ph type="sldNum" sz="quarter" idx="11"/>
          </p:nvPr>
        </p:nvSpPr>
        <p:spPr/>
        <p:txBody>
          <a:bodyPr/>
          <a:lstStyle>
            <a:lvl1pPr>
              <a:defRPr/>
            </a:lvl1pPr>
          </a:lstStyle>
          <a:p>
            <a:fld id="{4AE2DCD6-2EE2-F049-A226-1FE52D1E5720}" type="slidenum">
              <a:rPr lang="en-US"/>
              <a:pPr/>
              <a:t>‹#›</a:t>
            </a:fld>
            <a:endParaRPr lang="en-US"/>
          </a:p>
        </p:txBody>
      </p:sp>
    </p:spTree>
    <p:extLst>
      <p:ext uri="{BB962C8B-B14F-4D97-AF65-F5344CB8AC3E}">
        <p14:creationId xmlns:p14="http://schemas.microsoft.com/office/powerpoint/2010/main" val="378245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Text Placeholder 7"/>
          <p:cNvSpPr>
            <a:spLocks noGrp="1"/>
          </p:cNvSpPr>
          <p:nvPr>
            <p:ph type="body" sz="quarter" idx="13"/>
          </p:nvPr>
        </p:nvSpPr>
        <p:spPr>
          <a:xfrm>
            <a:off x="716525" y="117475"/>
            <a:ext cx="7923212" cy="552450"/>
          </a:xfrm>
        </p:spPr>
        <p:txBody>
          <a:bodyPr>
            <a:noAutofit/>
          </a:bodyPr>
          <a:lstStyle>
            <a:lvl1pPr marL="0" indent="0">
              <a:buFontTx/>
              <a:buNone/>
              <a:defRPr sz="3200" b="1">
                <a:solidFill>
                  <a:srgbClr val="FFFFFF"/>
                </a:solidFill>
              </a:defRPr>
            </a:lvl1pPr>
          </a:lstStyle>
          <a:p>
            <a:pPr lvl="0"/>
            <a:r>
              <a:rPr lang="en-US"/>
              <a:t>Edit Master text styles</a:t>
            </a:r>
          </a:p>
        </p:txBody>
      </p:sp>
      <p:sp>
        <p:nvSpPr>
          <p:cNvPr id="5" name="Footer Placeholder 4"/>
          <p:cNvSpPr>
            <a:spLocks noGrp="1"/>
          </p:cNvSpPr>
          <p:nvPr>
            <p:ph type="ftr" sz="quarter" idx="14"/>
          </p:nvPr>
        </p:nvSpPr>
        <p:spPr>
          <a:xfrm>
            <a:off x="457200" y="6356350"/>
            <a:ext cx="2895600" cy="365125"/>
          </a:xfrm>
        </p:spPr>
        <p:txBody>
          <a:bodyPr wrap="square" numCol="1" anchorCtr="0"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endParaRPr lang="en-US"/>
          </a:p>
        </p:txBody>
      </p:sp>
      <p:sp>
        <p:nvSpPr>
          <p:cNvPr id="6" name="Slide Number Placeholder 5"/>
          <p:cNvSpPr>
            <a:spLocks noGrp="1"/>
          </p:cNvSpPr>
          <p:nvPr>
            <p:ph type="sldNum" sz="quarter" idx="15"/>
          </p:nvPr>
        </p:nvSpPr>
        <p:spPr>
          <a:xfrm>
            <a:off x="3679825" y="6356350"/>
            <a:ext cx="2133600" cy="365125"/>
          </a:xfrm>
        </p:spPr>
        <p:txBody>
          <a:bodyPr/>
          <a:lstStyle>
            <a:lvl1pPr>
              <a:defRPr/>
            </a:lvl1pPr>
          </a:lstStyle>
          <a:p>
            <a:fld id="{B6EF02CE-EE60-D840-A6B2-C49DC9A05E70}" type="slidenum">
              <a:rPr lang="en-US"/>
              <a:pPr/>
              <a:t>‹#›</a:t>
            </a:fld>
            <a:endParaRPr lang="en-US"/>
          </a:p>
        </p:txBody>
      </p:sp>
    </p:spTree>
    <p:extLst>
      <p:ext uri="{BB962C8B-B14F-4D97-AF65-F5344CB8AC3E}">
        <p14:creationId xmlns:p14="http://schemas.microsoft.com/office/powerpoint/2010/main" val="3563182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a:xfrm>
            <a:off x="354013" y="6353175"/>
            <a:ext cx="2895600" cy="365125"/>
          </a:xfrm>
        </p:spPr>
        <p:txBody>
          <a:bodyPr wrap="square" numCol="1" anchorCtr="0" compatLnSpc="1">
            <a:prstTxWarp prst="textNoShape">
              <a:avLst/>
            </a:prstTxWarp>
          </a:bodyPr>
          <a:lstStyle>
            <a:lvl1pPr fontAlgn="base">
              <a:spcBef>
                <a:spcPct val="0"/>
              </a:spcBef>
              <a:spcAft>
                <a:spcPct val="0"/>
              </a:spcAft>
              <a:defRPr>
                <a:latin typeface="Corbel" charset="0"/>
                <a:ea typeface="ＭＳ Ｐゴシック" charset="0"/>
                <a:cs typeface="Corbel" charset="0"/>
              </a:defRPr>
            </a:lvl1pPr>
          </a:lstStyle>
          <a:p>
            <a:endParaRPr lang="en-US"/>
          </a:p>
        </p:txBody>
      </p:sp>
      <p:sp>
        <p:nvSpPr>
          <p:cNvPr id="6" name="Slide Number Placeholder 6"/>
          <p:cNvSpPr>
            <a:spLocks noGrp="1"/>
          </p:cNvSpPr>
          <p:nvPr>
            <p:ph type="sldNum" sz="quarter" idx="11"/>
          </p:nvPr>
        </p:nvSpPr>
        <p:spPr/>
        <p:txBody>
          <a:bodyPr/>
          <a:lstStyle>
            <a:lvl1pPr>
              <a:defRPr/>
            </a:lvl1pPr>
          </a:lstStyle>
          <a:p>
            <a:fld id="{750291CD-1BB3-9A4C-819D-904D5E161AA6}" type="slidenum">
              <a:rPr lang="en-US"/>
              <a:pPr/>
              <a:t>‹#›</a:t>
            </a:fld>
            <a:endParaRPr lang="en-US"/>
          </a:p>
        </p:txBody>
      </p:sp>
    </p:spTree>
    <p:extLst>
      <p:ext uri="{BB962C8B-B14F-4D97-AF65-F5344CB8AC3E}">
        <p14:creationId xmlns:p14="http://schemas.microsoft.com/office/powerpoint/2010/main" val="571495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7"/>
          <p:cNvSpPr>
            <a:spLocks noGrp="1"/>
          </p:cNvSpPr>
          <p:nvPr>
            <p:ph type="ftr" sz="quarter" idx="10"/>
          </p:nvPr>
        </p:nvSpPr>
        <p:spPr/>
        <p:txBody>
          <a:bodyPr wrap="square" numCol="1" anchorCtr="0" compatLnSpc="1">
            <a:prstTxWarp prst="textNoShape">
              <a:avLst/>
            </a:prstTxWarp>
          </a:bodyPr>
          <a:lstStyle>
            <a:lvl1pPr fontAlgn="base">
              <a:spcBef>
                <a:spcPct val="0"/>
              </a:spcBef>
              <a:spcAft>
                <a:spcPct val="0"/>
              </a:spcAft>
              <a:defRPr>
                <a:latin typeface="Corbel" charset="0"/>
                <a:ea typeface="ＭＳ Ｐゴシック" charset="0"/>
                <a:cs typeface="Corbel" charset="0"/>
              </a:defRPr>
            </a:lvl1pPr>
          </a:lstStyle>
          <a:p>
            <a:endParaRPr lang="en-US"/>
          </a:p>
        </p:txBody>
      </p:sp>
      <p:sp>
        <p:nvSpPr>
          <p:cNvPr id="8" name="Slide Number Placeholder 8"/>
          <p:cNvSpPr>
            <a:spLocks noGrp="1"/>
          </p:cNvSpPr>
          <p:nvPr>
            <p:ph type="sldNum" sz="quarter" idx="11"/>
          </p:nvPr>
        </p:nvSpPr>
        <p:spPr/>
        <p:txBody>
          <a:bodyPr/>
          <a:lstStyle>
            <a:lvl1pPr>
              <a:defRPr/>
            </a:lvl1pPr>
          </a:lstStyle>
          <a:p>
            <a:fld id="{CD6B93F1-6AE8-2A4C-A5A8-7ED0AB84D851}" type="slidenum">
              <a:rPr lang="en-US"/>
              <a:pPr/>
              <a:t>‹#›</a:t>
            </a:fld>
            <a:endParaRPr lang="en-US"/>
          </a:p>
        </p:txBody>
      </p:sp>
    </p:spTree>
    <p:extLst>
      <p:ext uri="{BB962C8B-B14F-4D97-AF65-F5344CB8AC3E}">
        <p14:creationId xmlns:p14="http://schemas.microsoft.com/office/powerpoint/2010/main" val="3940116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a:solidFill>
                <a:srgbClr val="FFFFFF"/>
              </a:solidFill>
              <a:latin typeface="Corbel" charset="0"/>
              <a:ea typeface="ＭＳ Ｐゴシック" charset="0"/>
              <a:cs typeface="ＭＳ Ｐゴシック" charset="0"/>
            </a:endParaRPr>
          </a:p>
        </p:txBody>
      </p:sp>
      <p:pic>
        <p:nvPicPr>
          <p:cNvPr id="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2575" y="1630363"/>
            <a:ext cx="8882063" cy="6862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a:t>Click to edit Master title style</a:t>
            </a:r>
            <a:endParaRPr lang="en-US" dirty="0"/>
          </a:p>
        </p:txBody>
      </p:sp>
      <p:sp>
        <p:nvSpPr>
          <p:cNvPr id="6" name="Slide Number Placeholder 10"/>
          <p:cNvSpPr>
            <a:spLocks noGrp="1"/>
          </p:cNvSpPr>
          <p:nvPr>
            <p:ph type="sldNum" sz="quarter" idx="10"/>
          </p:nvPr>
        </p:nvSpPr>
        <p:spPr/>
        <p:txBody>
          <a:bodyPr/>
          <a:lstStyle>
            <a:lvl1pPr>
              <a:defRPr>
                <a:solidFill>
                  <a:srgbClr val="FFFFFF"/>
                </a:solidFill>
              </a:defRPr>
            </a:lvl1pPr>
          </a:lstStyle>
          <a:p>
            <a:fld id="{8644FB5D-1D2A-AD42-9295-CC5701A7C1ED}" type="slidenum">
              <a:rPr lang="en-US"/>
              <a:pPr/>
              <a:t>‹#›</a:t>
            </a:fld>
            <a:endParaRPr lang="en-US"/>
          </a:p>
        </p:txBody>
      </p:sp>
      <p:pic>
        <p:nvPicPr>
          <p:cNvPr id="7" name="Picture 6" descr="MSK_logo_simp_hor_s_rev_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4" y="401638"/>
            <a:ext cx="3198593" cy="665162"/>
          </a:xfrm>
          <a:prstGeom prst="rect">
            <a:avLst/>
          </a:prstGeom>
        </p:spPr>
      </p:pic>
    </p:spTree>
    <p:extLst>
      <p:ext uri="{BB962C8B-B14F-4D97-AF65-F5344CB8AC3E}">
        <p14:creationId xmlns:p14="http://schemas.microsoft.com/office/powerpoint/2010/main" val="3628521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353949" y="89098"/>
            <a:ext cx="8545707" cy="685234"/>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wrap="square" numCol="1" anchorCtr="0" compatLnSpc="1">
            <a:prstTxWarp prst="textNoShape">
              <a:avLst/>
            </a:prstTxWarp>
          </a:bodyPr>
          <a:lstStyle>
            <a:lvl1pPr fontAlgn="base">
              <a:spcBef>
                <a:spcPct val="0"/>
              </a:spcBef>
              <a:spcAft>
                <a:spcPct val="0"/>
              </a:spcAft>
              <a:defRPr>
                <a:latin typeface="Corbel" charset="0"/>
                <a:ea typeface="ＭＳ Ｐゴシック" charset="0"/>
                <a:cs typeface="Corbel" charset="0"/>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A5DB3B10-9021-8041-BC80-71930EC263F8}" type="slidenum">
              <a:rPr lang="en-US"/>
              <a:pPr/>
              <a:t>‹#›</a:t>
            </a:fld>
            <a:endParaRPr lang="en-US"/>
          </a:p>
        </p:txBody>
      </p:sp>
    </p:spTree>
    <p:extLst>
      <p:ext uri="{BB962C8B-B14F-4D97-AF65-F5344CB8AC3E}">
        <p14:creationId xmlns:p14="http://schemas.microsoft.com/office/powerpoint/2010/main" val="908462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txBox="1">
            <a:spLocks/>
          </p:cNvSpPr>
          <p:nvPr/>
        </p:nvSpPr>
        <p:spPr>
          <a:xfrm>
            <a:off x="354013" y="88900"/>
            <a:ext cx="8545512" cy="685800"/>
          </a:xfrm>
          <a:prstGeom prst="rect">
            <a:avLst/>
          </a:prstGeom>
        </p:spPr>
        <p:txBody>
          <a:bodyPr>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pPr fontAlgn="auto">
              <a:spcAft>
                <a:spcPts val="0"/>
              </a:spcAft>
              <a:defRPr/>
            </a:pPr>
            <a:r>
              <a:rPr lang="en-US"/>
              <a:t>Click to edit Master title style</a:t>
            </a:r>
            <a:endParaRPr lang="en-US" dirty="0"/>
          </a:p>
        </p:txBody>
      </p:sp>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0"/>
          </p:nvPr>
        </p:nvSpPr>
        <p:spPr>
          <a:xfrm>
            <a:off x="457200" y="6354763"/>
            <a:ext cx="2792413" cy="365125"/>
          </a:xfrm>
        </p:spPr>
        <p:txBody>
          <a:bodyPr wrap="square" numCol="1" anchorCtr="0"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endParaRPr lang="en-US"/>
          </a:p>
        </p:txBody>
      </p:sp>
      <p:sp>
        <p:nvSpPr>
          <p:cNvPr id="7" name="Slide Number Placeholder 6"/>
          <p:cNvSpPr>
            <a:spLocks noGrp="1"/>
          </p:cNvSpPr>
          <p:nvPr>
            <p:ph type="sldNum" sz="quarter" idx="11"/>
          </p:nvPr>
        </p:nvSpPr>
        <p:spPr/>
        <p:txBody>
          <a:bodyPr/>
          <a:lstStyle>
            <a:lvl1pPr>
              <a:defRPr/>
            </a:lvl1pPr>
          </a:lstStyle>
          <a:p>
            <a:fld id="{105F98E0-5886-214B-B5A7-28344183B442}" type="slidenum">
              <a:rPr lang="en-US"/>
              <a:pPr/>
              <a:t>‹#›</a:t>
            </a:fld>
            <a:endParaRPr lang="en-US"/>
          </a:p>
        </p:txBody>
      </p:sp>
    </p:spTree>
    <p:extLst>
      <p:ext uri="{BB962C8B-B14F-4D97-AF65-F5344CB8AC3E}">
        <p14:creationId xmlns:p14="http://schemas.microsoft.com/office/powerpoint/2010/main" val="25470057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p:nvSpPr>
        <p:spPr>
          <a:xfrm>
            <a:off x="354013" y="88900"/>
            <a:ext cx="8545512" cy="685800"/>
          </a:xfrm>
          <a:prstGeom prst="rect">
            <a:avLst/>
          </a:prstGeom>
        </p:spPr>
        <p:txBody>
          <a:bodyPr>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pPr fontAlgn="auto">
              <a:spcAft>
                <a:spcPts val="0"/>
              </a:spcAft>
              <a:defRPr/>
            </a:pPr>
            <a:r>
              <a:rPr lang="en-US"/>
              <a:t>Click to edit Master title style</a:t>
            </a:r>
            <a:endParaRPr lang="en-US" dirty="0"/>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50850"/>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0"/>
          </p:nvPr>
        </p:nvSpPr>
        <p:spPr>
          <a:xfrm>
            <a:off x="788988" y="6356350"/>
            <a:ext cx="2460625" cy="365125"/>
          </a:xfrm>
        </p:spPr>
        <p:txBody>
          <a:bodyPr wrap="square" numCol="1" anchorCtr="0"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endParaRPr lang="en-US"/>
          </a:p>
        </p:txBody>
      </p:sp>
      <p:sp>
        <p:nvSpPr>
          <p:cNvPr id="7" name="Slide Number Placeholder 6"/>
          <p:cNvSpPr>
            <a:spLocks noGrp="1"/>
          </p:cNvSpPr>
          <p:nvPr>
            <p:ph type="sldNum" sz="quarter" idx="11"/>
          </p:nvPr>
        </p:nvSpPr>
        <p:spPr/>
        <p:txBody>
          <a:bodyPr/>
          <a:lstStyle>
            <a:lvl1pPr>
              <a:defRPr/>
            </a:lvl1pPr>
          </a:lstStyle>
          <a:p>
            <a:fld id="{77CA812B-CB4F-A348-A43B-F44B8EFD6925}" type="slidenum">
              <a:rPr lang="en-US"/>
              <a:pPr/>
              <a:t>‹#›</a:t>
            </a:fld>
            <a:endParaRPr lang="en-US"/>
          </a:p>
        </p:txBody>
      </p:sp>
    </p:spTree>
    <p:extLst>
      <p:ext uri="{BB962C8B-B14F-4D97-AF65-F5344CB8AC3E}">
        <p14:creationId xmlns:p14="http://schemas.microsoft.com/office/powerpoint/2010/main" val="72743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457200" y="6356350"/>
            <a:ext cx="2895600" cy="365125"/>
          </a:xfrm>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a:xfrm>
            <a:off x="36798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7" name="Title 1"/>
          <p:cNvSpPr txBox="1">
            <a:spLocks/>
          </p:cNvSpPr>
          <p:nvPr userDrawn="1"/>
        </p:nvSpPr>
        <p:spPr>
          <a:xfrm>
            <a:off x="457200" y="431715"/>
            <a:ext cx="8442456"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dirty="0"/>
              <a:t>Click to edit Master title style</a:t>
            </a:r>
          </a:p>
        </p:txBody>
      </p:sp>
    </p:spTree>
    <p:extLst>
      <p:ext uri="{BB962C8B-B14F-4D97-AF65-F5344CB8AC3E}">
        <p14:creationId xmlns:p14="http://schemas.microsoft.com/office/powerpoint/2010/main" val="4047916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53949" y="6353218"/>
            <a:ext cx="2895600" cy="365125"/>
          </a:xfrm>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1645820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353949" y="6356350"/>
            <a:ext cx="2895600" cy="365125"/>
          </a:xfr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214175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pic>
        <p:nvPicPr>
          <p:cNvPr id="9" name="Picture 8" descr="MSKCC_logo_hor_s_rev_rgb_15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5" y="402166"/>
            <a:ext cx="2158312" cy="664760"/>
          </a:xfrm>
          <a:prstGeom prst="rect">
            <a:avLst/>
          </a:prstGeom>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a:t>Click to edit Master title style</a:t>
            </a:r>
            <a:endParaRPr lang="en-US" dirty="0"/>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514470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3949" y="6356350"/>
            <a:ext cx="2895600" cy="365125"/>
          </a:xfrm>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5" name="Title 1"/>
          <p:cNvSpPr>
            <a:spLocks noGrp="1"/>
          </p:cNvSpPr>
          <p:nvPr>
            <p:ph type="title"/>
          </p:nvPr>
        </p:nvSpPr>
        <p:spPr>
          <a:xfrm>
            <a:off x="353949" y="89098"/>
            <a:ext cx="8545707" cy="685234"/>
          </a:xfrm>
        </p:spPr>
        <p:txBody>
          <a:bodyPr/>
          <a:lstStyle/>
          <a:p>
            <a:r>
              <a:rPr lang="en-US"/>
              <a:t>Click to edit Master title style</a:t>
            </a:r>
            <a:endParaRPr lang="en-US" dirty="0"/>
          </a:p>
        </p:txBody>
      </p:sp>
    </p:spTree>
    <p:extLst>
      <p:ext uri="{BB962C8B-B14F-4D97-AF65-F5344CB8AC3E}">
        <p14:creationId xmlns:p14="http://schemas.microsoft.com/office/powerpoint/2010/main" val="375869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457199" y="6354784"/>
            <a:ext cx="2792349" cy="365125"/>
          </a:xfrm>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8466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5085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789213" y="6356350"/>
            <a:ext cx="2460335" cy="365125"/>
          </a:xfrm>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FFFFFF"/>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a:t>Click to edit Master title style</a:t>
            </a:r>
            <a:endParaRPr lang="en-US" dirty="0"/>
          </a:p>
        </p:txBody>
      </p:sp>
    </p:spTree>
    <p:extLst>
      <p:ext uri="{BB962C8B-B14F-4D97-AF65-F5344CB8AC3E}">
        <p14:creationId xmlns:p14="http://schemas.microsoft.com/office/powerpoint/2010/main" val="3789666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86E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3949" y="354336"/>
            <a:ext cx="8545707" cy="68523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3949" y="1125250"/>
            <a:ext cx="8545707" cy="50009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53949" y="6356350"/>
            <a:ext cx="2895600" cy="365125"/>
          </a:xfrm>
          <a:prstGeom prst="rect">
            <a:avLst/>
          </a:prstGeom>
        </p:spPr>
        <p:txBody>
          <a:bodyPr vert="horz" lIns="91440" tIns="45720" rIns="91440" bIns="45720" rtlCol="0" anchor="ctr"/>
          <a:lstStyle>
            <a:lvl1pPr algn="l">
              <a:defRPr sz="1200">
                <a:solidFill>
                  <a:srgbClr val="FFFFFF"/>
                </a:solidFill>
                <a:latin typeface="Corbel"/>
                <a:cs typeface="Corbel"/>
              </a:defRPr>
            </a:lvl1pPr>
          </a:lstStyle>
          <a:p>
            <a:r>
              <a:rPr lang="en-US" dirty="0"/>
              <a:t>Reference</a:t>
            </a:r>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lIns="91440" tIns="45720" rIns="91440" bIns="45720" rtlCol="0" anchor="ctr"/>
          <a:lstStyle>
            <a:lvl1pPr algn="ctr">
              <a:defRPr sz="1200">
                <a:solidFill>
                  <a:srgbClr val="FFFFFF"/>
                </a:solidFill>
                <a:latin typeface="Corbel"/>
                <a:cs typeface="Corbel"/>
              </a:defRPr>
            </a:lvl1pPr>
          </a:lstStyle>
          <a:p>
            <a:fld id="{D9DADDD7-F6DB-DE43-84D3-BDE65D6DBA61}" type="slidenum">
              <a:rPr lang="en-US" smtClean="0"/>
              <a:pPr/>
              <a:t>‹#›</a:t>
            </a:fld>
            <a:endParaRPr lang="en-US" dirty="0"/>
          </a:p>
        </p:txBody>
      </p:sp>
      <p:pic>
        <p:nvPicPr>
          <p:cNvPr id="7" name="Picture 6" descr="MSK_logo_simp_hor_s_rev_d.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000" y="6102379"/>
            <a:ext cx="2240642" cy="836800"/>
          </a:xfrm>
          <a:prstGeom prst="rect">
            <a:avLst/>
          </a:prstGeom>
        </p:spPr>
      </p:pic>
    </p:spTree>
    <p:extLst>
      <p:ext uri="{BB962C8B-B14F-4D97-AF65-F5344CB8AC3E}">
        <p14:creationId xmlns:p14="http://schemas.microsoft.com/office/powerpoint/2010/main" val="2187665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5" r:id="rId7"/>
    <p:sldLayoutId id="2147483656" r:id="rId8"/>
    <p:sldLayoutId id="2147483657" r:id="rId9"/>
  </p:sldLayoutIdLst>
  <p:txStyles>
    <p:titleStyle>
      <a:lvl1pPr algn="l" defTabSz="457200" rtl="0" eaLnBrk="1" latinLnBrk="0" hangingPunct="1">
        <a:spcBef>
          <a:spcPct val="0"/>
        </a:spcBef>
        <a:buNone/>
        <a:defRPr sz="3200" b="1" kern="1200">
          <a:solidFill>
            <a:srgbClr val="FFFFFF"/>
          </a:solidFill>
          <a:latin typeface="Corbel"/>
          <a:ea typeface="+mj-ea"/>
          <a:cs typeface="Corbel"/>
        </a:defRPr>
      </a:lvl1pPr>
    </p:titleStyle>
    <p:bodyStyle>
      <a:lvl1pPr marL="342900" indent="-342900" algn="l" defTabSz="457200" rtl="0" eaLnBrk="1" latinLnBrk="0" hangingPunct="1">
        <a:spcBef>
          <a:spcPct val="20000"/>
        </a:spcBef>
        <a:buFont typeface="Arial"/>
        <a:buChar char="•"/>
        <a:defRPr sz="2000" kern="1200">
          <a:solidFill>
            <a:schemeClr val="bg1"/>
          </a:solidFill>
          <a:latin typeface="Corbel"/>
          <a:ea typeface="+mn-ea"/>
          <a:cs typeface="Corbel"/>
        </a:defRPr>
      </a:lvl1pPr>
      <a:lvl2pPr marL="742950" indent="-285750" algn="l" defTabSz="457200" rtl="0" eaLnBrk="1" latinLnBrk="0" hangingPunct="1">
        <a:spcBef>
          <a:spcPct val="20000"/>
        </a:spcBef>
        <a:buFont typeface="Arial"/>
        <a:buChar char="–"/>
        <a:defRPr sz="2000" kern="1200">
          <a:solidFill>
            <a:schemeClr val="bg1"/>
          </a:solidFill>
          <a:latin typeface="Corbel"/>
          <a:ea typeface="+mn-ea"/>
          <a:cs typeface="Corbel"/>
        </a:defRPr>
      </a:lvl2pPr>
      <a:lvl3pPr marL="1143000" indent="-228600" algn="l" defTabSz="457200" rtl="0" eaLnBrk="1" latinLnBrk="0" hangingPunct="1">
        <a:spcBef>
          <a:spcPct val="20000"/>
        </a:spcBef>
        <a:buFont typeface="Arial"/>
        <a:buChar char="•"/>
        <a:defRPr sz="2000" kern="1200">
          <a:solidFill>
            <a:schemeClr val="bg1"/>
          </a:solidFill>
          <a:latin typeface="Corbel"/>
          <a:ea typeface="+mn-ea"/>
          <a:cs typeface="Corbel"/>
        </a:defRPr>
      </a:lvl3pPr>
      <a:lvl4pPr marL="1600200" indent="-228600" algn="l" defTabSz="457200" rtl="0" eaLnBrk="1" latinLnBrk="0" hangingPunct="1">
        <a:spcBef>
          <a:spcPct val="20000"/>
        </a:spcBef>
        <a:buFont typeface="Arial"/>
        <a:buChar char="–"/>
        <a:defRPr sz="2000" kern="1200">
          <a:solidFill>
            <a:schemeClr val="bg1"/>
          </a:solidFill>
          <a:latin typeface="Corbel"/>
          <a:ea typeface="+mn-ea"/>
          <a:cs typeface="Corbel"/>
        </a:defRPr>
      </a:lvl4pPr>
      <a:lvl5pPr marL="2057400" indent="-228600" algn="l" defTabSz="457200" rtl="0" eaLnBrk="1" latinLnBrk="0" hangingPunct="1">
        <a:spcBef>
          <a:spcPct val="20000"/>
        </a:spcBef>
        <a:buFont typeface="Arial"/>
        <a:buChar char="»"/>
        <a:defRPr sz="2000" kern="1200">
          <a:solidFill>
            <a:schemeClr val="bg1"/>
          </a:solidFill>
          <a:latin typeface="Corbel"/>
          <a:ea typeface="+mn-ea"/>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74332"/>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solidFill>
                <a:prstClr val="white"/>
              </a:solidFill>
            </a:endParaRPr>
          </a:p>
        </p:txBody>
      </p:sp>
      <p:sp>
        <p:nvSpPr>
          <p:cNvPr id="2" name="Title Placeholder 1"/>
          <p:cNvSpPr>
            <a:spLocks noGrp="1"/>
          </p:cNvSpPr>
          <p:nvPr>
            <p:ph type="title"/>
          </p:nvPr>
        </p:nvSpPr>
        <p:spPr>
          <a:xfrm>
            <a:off x="353949" y="89098"/>
            <a:ext cx="8545707" cy="685234"/>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3949" y="949848"/>
            <a:ext cx="8545707" cy="5176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53949" y="6356350"/>
            <a:ext cx="2895600" cy="365125"/>
          </a:xfrm>
          <a:prstGeom prst="rect">
            <a:avLst/>
          </a:prstGeom>
        </p:spPr>
        <p:txBody>
          <a:bodyPr vert="horz" lIns="91440" tIns="45720" rIns="91440" bIns="45720" rtlCol="0" anchor="ctr"/>
          <a:lstStyle>
            <a:lvl1pPr algn="l">
              <a:defRPr sz="1200">
                <a:solidFill>
                  <a:srgbClr val="000000"/>
                </a:solidFill>
                <a:latin typeface="Corbel"/>
                <a:cs typeface="Corbel"/>
              </a:defRPr>
            </a:lvl1pPr>
          </a:lstStyle>
          <a:p>
            <a:r>
              <a:rPr lang="en-US" dirty="0"/>
              <a:t>Reference</a:t>
            </a:r>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lIns="91440" tIns="45720" rIns="91440" bIns="45720" rtlCol="0" anchor="ctr"/>
          <a:lstStyle>
            <a:lvl1pPr algn="ctr">
              <a:defRPr sz="1200">
                <a:solidFill>
                  <a:srgbClr val="000000"/>
                </a:solidFill>
                <a:latin typeface="Corbel"/>
                <a:cs typeface="Corbel"/>
              </a:defRPr>
            </a:lvl1pPr>
          </a:lstStyle>
          <a:p>
            <a:fld id="{D9DADDD7-F6DB-DE43-84D3-BDE65D6DBA61}" type="slidenum">
              <a:rPr lang="en-US" smtClean="0"/>
              <a:pPr/>
              <a:t>‹#›</a:t>
            </a:fld>
            <a:endParaRPr lang="en-US" dirty="0"/>
          </a:p>
        </p:txBody>
      </p:sp>
      <p:pic>
        <p:nvPicPr>
          <p:cNvPr id="4" name="Picture 3" descr="MSK_logo_simp_hor_s_pos_d.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4156" y="5978072"/>
            <a:ext cx="2699844" cy="995364"/>
          </a:xfrm>
          <a:prstGeom prst="rect">
            <a:avLst/>
          </a:prstGeom>
        </p:spPr>
      </p:pic>
    </p:spTree>
    <p:extLst>
      <p:ext uri="{BB962C8B-B14F-4D97-AF65-F5344CB8AC3E}">
        <p14:creationId xmlns:p14="http://schemas.microsoft.com/office/powerpoint/2010/main" val="218766581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xStyles>
    <p:titleStyle>
      <a:lvl1pPr algn="l" defTabSz="457200" rtl="0" eaLnBrk="1" latinLnBrk="0" hangingPunct="1">
        <a:spcBef>
          <a:spcPct val="0"/>
        </a:spcBef>
        <a:buNone/>
        <a:defRPr sz="3200" b="1" kern="1200">
          <a:solidFill>
            <a:srgbClr val="FFFFFF"/>
          </a:solidFill>
          <a:latin typeface="Corbel"/>
          <a:ea typeface="+mj-ea"/>
          <a:cs typeface="Corbe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orbel"/>
          <a:ea typeface="+mn-ea"/>
          <a:cs typeface="Corbel"/>
        </a:defRPr>
      </a:lvl1pPr>
      <a:lvl2pPr marL="742950" indent="-285750" algn="l" defTabSz="457200" rtl="0" eaLnBrk="1" latinLnBrk="0" hangingPunct="1">
        <a:spcBef>
          <a:spcPct val="20000"/>
        </a:spcBef>
        <a:buFont typeface="Arial"/>
        <a:buChar char="–"/>
        <a:defRPr sz="2000" kern="1200">
          <a:solidFill>
            <a:schemeClr val="tx1"/>
          </a:solidFill>
          <a:latin typeface="Corbel"/>
          <a:ea typeface="+mn-ea"/>
          <a:cs typeface="Corbel"/>
        </a:defRPr>
      </a:lvl2pPr>
      <a:lvl3pPr marL="1143000" indent="-228600" algn="l" defTabSz="457200" rtl="0" eaLnBrk="1" latinLnBrk="0" hangingPunct="1">
        <a:spcBef>
          <a:spcPct val="20000"/>
        </a:spcBef>
        <a:buFont typeface="Arial"/>
        <a:buChar char="•"/>
        <a:defRPr sz="2000" kern="1200">
          <a:solidFill>
            <a:schemeClr val="tx1"/>
          </a:solidFill>
          <a:latin typeface="Corbel"/>
          <a:ea typeface="+mn-ea"/>
          <a:cs typeface="Corbel"/>
        </a:defRPr>
      </a:lvl3pPr>
      <a:lvl4pPr marL="1600200" indent="-228600" algn="l" defTabSz="457200" rtl="0" eaLnBrk="1" latinLnBrk="0" hangingPunct="1">
        <a:spcBef>
          <a:spcPct val="20000"/>
        </a:spcBef>
        <a:buFont typeface="Arial"/>
        <a:buChar char="–"/>
        <a:defRPr sz="2000" kern="1200">
          <a:solidFill>
            <a:schemeClr val="tx1"/>
          </a:solidFill>
          <a:latin typeface="Corbel"/>
          <a:ea typeface="+mn-ea"/>
          <a:cs typeface="Corbel"/>
        </a:defRPr>
      </a:lvl4pPr>
      <a:lvl5pPr marL="2057400" indent="-228600" algn="l" defTabSz="457200" rtl="0" eaLnBrk="1" latinLnBrk="0" hangingPunct="1">
        <a:spcBef>
          <a:spcPct val="20000"/>
        </a:spcBef>
        <a:buFont typeface="Arial"/>
        <a:buChar char="»"/>
        <a:defRPr sz="2000" kern="1200">
          <a:solidFill>
            <a:schemeClr val="tx1"/>
          </a:solidFill>
          <a:latin typeface="Corbel"/>
          <a:ea typeface="+mn-ea"/>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747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a:lstStyle/>
          <a:p>
            <a:pPr algn="ctr" eaLnBrk="1" hangingPunct="1"/>
            <a:endParaRPr lang="en-US">
              <a:solidFill>
                <a:srgbClr val="FFFFFF"/>
              </a:solidFill>
              <a:latin typeface="Corbel" charset="0"/>
              <a:ea typeface="ＭＳ Ｐゴシック" charset="0"/>
              <a:cs typeface="ＭＳ Ｐゴシック" charset="0"/>
            </a:endParaRPr>
          </a:p>
        </p:txBody>
      </p:sp>
      <p:sp>
        <p:nvSpPr>
          <p:cNvPr id="1027" name="Title Placeholder 1"/>
          <p:cNvSpPr>
            <a:spLocks noGrp="1"/>
          </p:cNvSpPr>
          <p:nvPr>
            <p:ph type="title"/>
          </p:nvPr>
        </p:nvSpPr>
        <p:spPr bwMode="auto">
          <a:xfrm>
            <a:off x="354013" y="88900"/>
            <a:ext cx="854551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354013" y="949325"/>
            <a:ext cx="8545512" cy="517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54013" y="6356350"/>
            <a:ext cx="2895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000000"/>
                </a:solidFill>
                <a:latin typeface="Corbel"/>
                <a:ea typeface="+mn-ea"/>
                <a:cs typeface="Corbel"/>
              </a:defRPr>
            </a:lvl1pPr>
          </a:lstStyle>
          <a:p>
            <a:pPr>
              <a:defRPr/>
            </a:pPr>
            <a:r>
              <a:rPr lang="en-US"/>
              <a:t>Reference</a:t>
            </a:r>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000000"/>
                </a:solidFill>
              </a:defRPr>
            </a:lvl1pPr>
          </a:lstStyle>
          <a:p>
            <a:fld id="{D6C766F3-F614-DA47-8FB2-1DC6941C294F}" type="slidenum">
              <a:rPr lang="en-US"/>
              <a:pPr/>
              <a:t>‹#›</a:t>
            </a:fld>
            <a:endParaRPr lang="en-US"/>
          </a:p>
        </p:txBody>
      </p:sp>
      <p:pic>
        <p:nvPicPr>
          <p:cNvPr id="1031" name="Picture 3" descr="MSK_logo_simp_hor_s_pos_d.pd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43663" y="5978525"/>
            <a:ext cx="2700337" cy="99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0497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xStyles>
    <p:titleStyle>
      <a:lvl1pPr algn="l" defTabSz="457200" rtl="0" eaLnBrk="1" fontAlgn="base" hangingPunct="1">
        <a:spcBef>
          <a:spcPct val="0"/>
        </a:spcBef>
        <a:spcAft>
          <a:spcPct val="0"/>
        </a:spcAft>
        <a:defRPr sz="3200" b="1" kern="1200">
          <a:solidFill>
            <a:srgbClr val="FFFFFF"/>
          </a:solidFill>
          <a:latin typeface="Arial"/>
          <a:ea typeface="ＭＳ Ｐゴシック" charset="-128"/>
          <a:cs typeface="Arial"/>
        </a:defRPr>
      </a:lvl1pPr>
      <a:lvl2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2pPr>
      <a:lvl3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3pPr>
      <a:lvl4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4pPr>
      <a:lvl5pPr algn="l" defTabSz="457200" rtl="0" eaLnBrk="1" fontAlgn="base" hangingPunct="1">
        <a:spcBef>
          <a:spcPct val="0"/>
        </a:spcBef>
        <a:spcAft>
          <a:spcPct val="0"/>
        </a:spcAft>
        <a:defRPr sz="3200" b="1">
          <a:solidFill>
            <a:srgbClr val="FFFFFF"/>
          </a:solidFill>
          <a:latin typeface="Arial" charset="0"/>
          <a:ea typeface="ＭＳ Ｐゴシック" charset="-128"/>
          <a:cs typeface="Arial" charset="0"/>
        </a:defRPr>
      </a:lvl5pPr>
      <a:lvl6pPr marL="457200" algn="l" defTabSz="457200" rtl="0" eaLnBrk="1" fontAlgn="base" hangingPunct="1">
        <a:spcBef>
          <a:spcPct val="0"/>
        </a:spcBef>
        <a:spcAft>
          <a:spcPct val="0"/>
        </a:spcAft>
        <a:defRPr sz="3200" b="1">
          <a:solidFill>
            <a:srgbClr val="FFFFFF"/>
          </a:solidFill>
          <a:latin typeface="Arial" charset="0"/>
          <a:ea typeface="ＭＳ Ｐゴシック" charset="-128"/>
        </a:defRPr>
      </a:lvl6pPr>
      <a:lvl7pPr marL="914400" algn="l" defTabSz="457200" rtl="0" eaLnBrk="1" fontAlgn="base" hangingPunct="1">
        <a:spcBef>
          <a:spcPct val="0"/>
        </a:spcBef>
        <a:spcAft>
          <a:spcPct val="0"/>
        </a:spcAft>
        <a:defRPr sz="3200" b="1">
          <a:solidFill>
            <a:srgbClr val="FFFFFF"/>
          </a:solidFill>
          <a:latin typeface="Arial" charset="0"/>
          <a:ea typeface="ＭＳ Ｐゴシック" charset="-128"/>
        </a:defRPr>
      </a:lvl7pPr>
      <a:lvl8pPr marL="1371600" algn="l" defTabSz="457200" rtl="0" eaLnBrk="1" fontAlgn="base" hangingPunct="1">
        <a:spcBef>
          <a:spcPct val="0"/>
        </a:spcBef>
        <a:spcAft>
          <a:spcPct val="0"/>
        </a:spcAft>
        <a:defRPr sz="3200" b="1">
          <a:solidFill>
            <a:srgbClr val="FFFFFF"/>
          </a:solidFill>
          <a:latin typeface="Arial" charset="0"/>
          <a:ea typeface="ＭＳ Ｐゴシック" charset="-128"/>
        </a:defRPr>
      </a:lvl8pPr>
      <a:lvl9pPr marL="1828800" algn="l" defTabSz="457200" rtl="0" eaLnBrk="1" fontAlgn="base" hangingPunct="1">
        <a:spcBef>
          <a:spcPct val="0"/>
        </a:spcBef>
        <a:spcAft>
          <a:spcPct val="0"/>
        </a:spcAft>
        <a:defRPr sz="3200" b="1">
          <a:solidFill>
            <a:srgbClr val="FFFFFF"/>
          </a:solidFill>
          <a:latin typeface="Arial" charset="0"/>
          <a:ea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gif"/><Relationship Id="rId10" Type="http://schemas.openxmlformats.org/officeDocument/2006/relationships/image" Target="../media/image62.gif"/><Relationship Id="rId4" Type="http://schemas.openxmlformats.org/officeDocument/2006/relationships/image" Target="../media/image56.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69.jpeg"/><Relationship Id="rId12"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Adobe Caslon Pro" pitchFamily="18" charset="0"/>
              </a:rPr>
              <a:t>Data Driven</a:t>
            </a:r>
            <a:endParaRPr lang="en-US" dirty="0"/>
          </a:p>
        </p:txBody>
      </p:sp>
      <p:sp>
        <p:nvSpPr>
          <p:cNvPr id="3" name="Subtitle 2"/>
          <p:cNvSpPr>
            <a:spLocks noGrp="1"/>
          </p:cNvSpPr>
          <p:nvPr>
            <p:ph type="subTitle" idx="1"/>
          </p:nvPr>
        </p:nvSpPr>
        <p:spPr>
          <a:xfrm>
            <a:off x="427674" y="4434657"/>
            <a:ext cx="8288651" cy="2351906"/>
          </a:xfrm>
        </p:spPr>
        <p:txBody>
          <a:bodyPr numCol="2">
            <a:noAutofit/>
          </a:bodyPr>
          <a:lstStyle/>
          <a:p>
            <a:pPr>
              <a:spcBef>
                <a:spcPts val="0"/>
              </a:spcBef>
            </a:pPr>
            <a:r>
              <a:rPr lang="en-US" sz="1600" dirty="0">
                <a:latin typeface="Arial" charset="0"/>
                <a:ea typeface="ＭＳ Ｐゴシック" charset="0"/>
                <a:cs typeface="Arial" charset="0"/>
              </a:rPr>
              <a:t>September 13, 2019</a:t>
            </a:r>
            <a:br>
              <a:rPr lang="en-US" sz="1600" dirty="0">
                <a:latin typeface="Arial" charset="0"/>
                <a:ea typeface="ＭＳ Ｐゴシック" charset="0"/>
                <a:cs typeface="Arial" charset="0"/>
              </a:rPr>
            </a:br>
            <a:endParaRPr lang="en-US" sz="1600" dirty="0">
              <a:latin typeface="Arial" charset="0"/>
              <a:ea typeface="ＭＳ Ｐゴシック" charset="0"/>
              <a:cs typeface="Arial" charset="0"/>
            </a:endParaRPr>
          </a:p>
          <a:p>
            <a:pPr>
              <a:spcBef>
                <a:spcPts val="0"/>
              </a:spcBef>
            </a:pPr>
            <a:r>
              <a:rPr lang="en-US" sz="1600" b="1" dirty="0">
                <a:latin typeface="Arial" charset="0"/>
                <a:ea typeface="ＭＳ Ｐゴシック" charset="0"/>
                <a:cs typeface="Arial" charset="0"/>
              </a:rPr>
              <a:t>Renee L. Gennarelli, MS</a:t>
            </a:r>
          </a:p>
          <a:p>
            <a:pPr>
              <a:spcBef>
                <a:spcPts val="0"/>
              </a:spcBef>
            </a:pPr>
            <a:endParaRPr lang="en-US" sz="1600" dirty="0">
              <a:latin typeface="Arial" charset="0"/>
              <a:ea typeface="ＭＳ Ｐゴシック" charset="0"/>
              <a:cs typeface="Arial" charset="0"/>
            </a:endParaRPr>
          </a:p>
          <a:p>
            <a:pPr>
              <a:spcBef>
                <a:spcPts val="0"/>
              </a:spcBef>
            </a:pPr>
            <a:r>
              <a:rPr lang="en-US" sz="1600" dirty="0">
                <a:latin typeface="Arial" charset="0"/>
                <a:ea typeface="ＭＳ Ｐゴシック" charset="0"/>
                <a:cs typeface="Arial" charset="0"/>
              </a:rPr>
              <a:t>Research Biostatistician</a:t>
            </a:r>
            <a:br>
              <a:rPr lang="en-US" sz="1600" dirty="0">
                <a:latin typeface="Arial" charset="0"/>
                <a:ea typeface="ＭＳ Ｐゴシック" charset="0"/>
                <a:cs typeface="Arial" charset="0"/>
              </a:rPr>
            </a:br>
            <a:r>
              <a:rPr lang="en-US" sz="1600" dirty="0">
                <a:latin typeface="Arial" charset="0"/>
                <a:ea typeface="ＭＳ Ｐゴシック" charset="0"/>
                <a:cs typeface="Arial" charset="0"/>
              </a:rPr>
              <a:t>Center for Health Policy &amp; Outcomes</a:t>
            </a:r>
          </a:p>
          <a:p>
            <a:pPr algn="ctr">
              <a:spcBef>
                <a:spcPts val="0"/>
              </a:spcBef>
            </a:pPr>
            <a:endParaRPr lang="en-US" sz="1600" dirty="0">
              <a:latin typeface="Arial" charset="0"/>
              <a:ea typeface="ＭＳ Ｐゴシック" charset="0"/>
              <a:cs typeface="Arial" charset="0"/>
            </a:endParaRPr>
          </a:p>
          <a:p>
            <a:pPr algn="ctr">
              <a:spcBef>
                <a:spcPts val="0"/>
              </a:spcBef>
            </a:pPr>
            <a:endParaRPr lang="en-US" sz="1600" dirty="0">
              <a:latin typeface="Arial" charset="0"/>
              <a:ea typeface="ＭＳ Ｐゴシック" charset="0"/>
              <a:cs typeface="Arial" charset="0"/>
            </a:endParaRPr>
          </a:p>
          <a:p>
            <a:pPr algn="r">
              <a:spcBef>
                <a:spcPts val="0"/>
              </a:spcBef>
            </a:pPr>
            <a:endParaRPr lang="en-US" sz="1600" dirty="0">
              <a:latin typeface="Arial" charset="0"/>
              <a:ea typeface="ＭＳ Ｐゴシック" charset="0"/>
              <a:cs typeface="Arial" charset="0"/>
            </a:endParaRPr>
          </a:p>
          <a:p>
            <a:pPr algn="r">
              <a:spcBef>
                <a:spcPts val="0"/>
              </a:spcBef>
            </a:pPr>
            <a:endParaRPr lang="en-US" sz="1600" dirty="0">
              <a:latin typeface="Arial" charset="0"/>
              <a:ea typeface="ＭＳ Ｐゴシック" charset="0"/>
              <a:cs typeface="Arial" charset="0"/>
            </a:endParaRPr>
          </a:p>
          <a:p>
            <a:pPr algn="r">
              <a:spcBef>
                <a:spcPts val="0"/>
              </a:spcBef>
            </a:pPr>
            <a:endParaRPr lang="en-US" sz="1600" dirty="0">
              <a:latin typeface="Arial" charset="0"/>
              <a:ea typeface="ＭＳ Ｐゴシック" charset="0"/>
              <a:cs typeface="Arial" charset="0"/>
            </a:endParaRPr>
          </a:p>
          <a:p>
            <a:pPr algn="r">
              <a:spcBef>
                <a:spcPts val="0"/>
              </a:spcBef>
            </a:pPr>
            <a:r>
              <a:rPr lang="en-US" sz="1600" b="1" dirty="0">
                <a:latin typeface="Arial" charset="0"/>
                <a:ea typeface="ＭＳ Ｐゴシック" charset="0"/>
                <a:cs typeface="Arial" charset="0"/>
              </a:rPr>
              <a:t>Jessica A. Lavery, MS</a:t>
            </a:r>
          </a:p>
          <a:p>
            <a:pPr algn="r">
              <a:spcBef>
                <a:spcPts val="0"/>
              </a:spcBef>
            </a:pPr>
            <a:endParaRPr lang="en-US" sz="1600" dirty="0">
              <a:latin typeface="Arial" charset="0"/>
              <a:ea typeface="ＭＳ Ｐゴシック" charset="0"/>
              <a:cs typeface="Arial" charset="0"/>
            </a:endParaRPr>
          </a:p>
          <a:p>
            <a:pPr algn="r">
              <a:spcBef>
                <a:spcPts val="0"/>
              </a:spcBef>
            </a:pPr>
            <a:r>
              <a:rPr lang="en-US" sz="1600" dirty="0">
                <a:latin typeface="Arial" charset="0"/>
                <a:ea typeface="ＭＳ Ｐゴシック" charset="0"/>
                <a:cs typeface="Arial" charset="0"/>
              </a:rPr>
              <a:t>Research Biostatistician</a:t>
            </a:r>
            <a:br>
              <a:rPr lang="en-US" sz="1600" dirty="0">
                <a:latin typeface="Arial" charset="0"/>
                <a:ea typeface="ＭＳ Ｐゴシック" charset="0"/>
                <a:cs typeface="Arial" charset="0"/>
              </a:rPr>
            </a:br>
            <a:r>
              <a:rPr lang="en-US" sz="1600" dirty="0">
                <a:latin typeface="Arial" charset="0"/>
                <a:ea typeface="ＭＳ Ｐゴシック" charset="0"/>
                <a:cs typeface="Arial" charset="0"/>
              </a:rPr>
              <a:t>Biostatistics Service</a:t>
            </a:r>
          </a:p>
          <a:p>
            <a:pPr algn="ctr">
              <a:spcBef>
                <a:spcPts val="0"/>
              </a:spcBef>
            </a:pPr>
            <a:r>
              <a:rPr lang="en-US" sz="1600" dirty="0">
                <a:latin typeface="Arial" charset="0"/>
                <a:ea typeface="ＭＳ Ｐゴシック" charset="0"/>
                <a:cs typeface="Arial" charset="0"/>
              </a:rPr>
              <a:t>                </a:t>
            </a:r>
          </a:p>
        </p:txBody>
      </p:sp>
      <p:sp>
        <p:nvSpPr>
          <p:cNvPr id="4" name="Subtitle 2"/>
          <p:cNvSpPr txBox="1">
            <a:spLocks/>
          </p:cNvSpPr>
          <p:nvPr/>
        </p:nvSpPr>
        <p:spPr>
          <a:xfrm>
            <a:off x="427675" y="2817070"/>
            <a:ext cx="4306250" cy="1752600"/>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Adobe Fangsong Std R" pitchFamily="18" charset="-128"/>
                <a:ea typeface="Adobe Fangsong Std R" pitchFamily="18" charset="-128"/>
                <a:cs typeface="Corbel"/>
              </a:rPr>
              <a:t>The Role of Biostatistics in Cancer Research &amp; Health Policy</a:t>
            </a:r>
          </a:p>
        </p:txBody>
      </p:sp>
      <p:sp>
        <p:nvSpPr>
          <p:cNvPr id="6" name="Subtitle 2">
            <a:extLst>
              <a:ext uri="{FF2B5EF4-FFF2-40B4-BE49-F238E27FC236}">
                <a16:creationId xmlns:a16="http://schemas.microsoft.com/office/drawing/2014/main" id="{3813D8FA-A396-4B10-A5DA-AE2DE4C80E48}"/>
              </a:ext>
            </a:extLst>
          </p:cNvPr>
          <p:cNvSpPr txBox="1">
            <a:spLocks/>
          </p:cNvSpPr>
          <p:nvPr/>
        </p:nvSpPr>
        <p:spPr>
          <a:xfrm>
            <a:off x="487205" y="6187257"/>
            <a:ext cx="8288651" cy="2351906"/>
          </a:xfrm>
          <a:prstGeom prst="rect">
            <a:avLst/>
          </a:prstGeom>
        </p:spPr>
        <p:txBody>
          <a:bodyPr vert="horz" lIns="91440" tIns="45720" rIns="91440" bIns="45720" numCol="1" rtlCol="0">
            <a:noAutofit/>
          </a:bodyPr>
          <a:lstStyle>
            <a:lvl1pPr marL="0" indent="0" algn="l" defTabSz="457200" rtl="0" eaLnBrk="1" latinLnBrk="0" hangingPunct="1">
              <a:spcBef>
                <a:spcPct val="20000"/>
              </a:spcBef>
              <a:buFont typeface="Arial"/>
              <a:buNone/>
              <a:defRPr sz="1800" kern="1200">
                <a:solidFill>
                  <a:srgbClr val="FFFFFF"/>
                </a:solidFill>
                <a:latin typeface="Corbel"/>
                <a:ea typeface="+mn-ea"/>
                <a:cs typeface="Corbel"/>
              </a:defRPr>
            </a:lvl1pPr>
            <a:lvl2pPr marL="4572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2pPr>
            <a:lvl3pPr marL="9144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3pPr>
            <a:lvl4pPr marL="13716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4pPr>
            <a:lvl5pPr marL="1828800" indent="0" algn="ctr" defTabSz="457200" rtl="0" eaLnBrk="1" latinLnBrk="0" hangingPunct="1">
              <a:spcBef>
                <a:spcPct val="20000"/>
              </a:spcBef>
              <a:buFont typeface="Arial"/>
              <a:buNone/>
              <a:defRPr sz="2000" kern="1200">
                <a:solidFill>
                  <a:schemeClr val="tx1">
                    <a:tint val="75000"/>
                  </a:schemeClr>
                </a:solidFill>
                <a:latin typeface="Corbel"/>
                <a:ea typeface="+mn-ea"/>
                <a:cs typeface="Corbe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Bef>
                <a:spcPts val="0"/>
              </a:spcBef>
            </a:pPr>
            <a:r>
              <a:rPr lang="en-US" sz="1600" i="1" dirty="0">
                <a:latin typeface="Arial" charset="0"/>
                <a:ea typeface="ＭＳ Ｐゴシック" charset="0"/>
                <a:cs typeface="Arial" charset="0"/>
              </a:rPr>
              <a:t>Department of Epidemiology &amp; Biostatistics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B54987-C672-48C0-80C5-5945AEE8ABF2}"/>
              </a:ext>
            </a:extLst>
          </p:cNvPr>
          <p:cNvPicPr>
            <a:picLocks noChangeAspect="1"/>
          </p:cNvPicPr>
          <p:nvPr/>
        </p:nvPicPr>
        <p:blipFill>
          <a:blip r:embed="rId3"/>
          <a:stretch>
            <a:fillRect/>
          </a:stretch>
        </p:blipFill>
        <p:spPr>
          <a:xfrm>
            <a:off x="1151179" y="1089212"/>
            <a:ext cx="7414023" cy="5768788"/>
          </a:xfrm>
          <a:prstGeom prst="rect">
            <a:avLst/>
          </a:prstGeom>
        </p:spPr>
      </p:pic>
    </p:spTree>
    <p:extLst>
      <p:ext uri="{BB962C8B-B14F-4D97-AF65-F5344CB8AC3E}">
        <p14:creationId xmlns:p14="http://schemas.microsoft.com/office/powerpoint/2010/main" val="236123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Center for Health Policy &amp; Outcomes</a:t>
            </a:r>
          </a:p>
        </p:txBody>
      </p:sp>
      <p:sp>
        <p:nvSpPr>
          <p:cNvPr id="3" name="Content Placeholder 2"/>
          <p:cNvSpPr>
            <a:spLocks noGrp="1"/>
          </p:cNvSpPr>
          <p:nvPr>
            <p:ph idx="1"/>
          </p:nvPr>
        </p:nvSpPr>
        <p:spPr>
          <a:xfrm>
            <a:off x="353948" y="2214998"/>
            <a:ext cx="8545707" cy="4039463"/>
          </a:xfrm>
        </p:spPr>
        <p:txBody>
          <a:bodyPr>
            <a:noAutofit/>
          </a:bodyPr>
          <a:lstStyle/>
          <a:p>
            <a:r>
              <a:rPr lang="en-US" sz="1900" dirty="0">
                <a:latin typeface="Arial" panose="020B0604020202020204" pitchFamily="34" charset="0"/>
                <a:cs typeface="Arial" panose="020B0604020202020204" pitchFamily="34" charset="0"/>
              </a:rPr>
              <a:t>Analyzes the healthcare systems through which cancer care is delivered</a:t>
            </a:r>
          </a:p>
          <a:p>
            <a:r>
              <a:rPr lang="en-US" sz="1900" i="1" dirty="0">
                <a:latin typeface="Arial" panose="020B0604020202020204" pitchFamily="34" charset="0"/>
                <a:cs typeface="Arial" panose="020B0604020202020204" pitchFamily="34" charset="0"/>
              </a:rPr>
              <a:t>Observational Research</a:t>
            </a:r>
          </a:p>
          <a:p>
            <a:pPr lvl="1"/>
            <a:r>
              <a:rPr lang="en-US" sz="1900" dirty="0">
                <a:latin typeface="Arial" panose="020B0604020202020204" pitchFamily="34" charset="0"/>
                <a:cs typeface="Arial" panose="020B0604020202020204" pitchFamily="34" charset="0"/>
              </a:rPr>
              <a:t>NCI’s Surveillance and Epidemiology End Results Program (SEER) cancer registry</a:t>
            </a:r>
          </a:p>
          <a:p>
            <a:pPr lvl="1"/>
            <a:r>
              <a:rPr lang="en-US" sz="1900" dirty="0">
                <a:latin typeface="Arial" panose="020B0604020202020204" pitchFamily="34" charset="0"/>
                <a:cs typeface="Arial" panose="020B0604020202020204" pitchFamily="34" charset="0"/>
              </a:rPr>
              <a:t>Medicare claims and discharge data</a:t>
            </a:r>
          </a:p>
          <a:p>
            <a:r>
              <a:rPr lang="en-US" sz="1900" b="1" i="1" dirty="0">
                <a:latin typeface="Arial" panose="020B0604020202020204" pitchFamily="34" charset="0"/>
                <a:cs typeface="Arial" panose="020B0604020202020204" pitchFamily="34" charset="0"/>
              </a:rPr>
              <a:t>Drug Pricing Lab</a:t>
            </a:r>
          </a:p>
          <a:p>
            <a:pPr lvl="1"/>
            <a:r>
              <a:rPr lang="en-US" sz="1900" dirty="0">
                <a:latin typeface="Arial" panose="020B0604020202020204" pitchFamily="34" charset="0"/>
                <a:cs typeface="Arial" panose="020B0604020202020204" pitchFamily="34" charset="0"/>
              </a:rPr>
              <a:t>explore pharmaceutical pricing and reimbursement policy landscape</a:t>
            </a:r>
          </a:p>
          <a:p>
            <a:pPr lvl="1"/>
            <a:r>
              <a:rPr lang="en-US" sz="1900" dirty="0">
                <a:latin typeface="Arial" panose="020B0604020202020204" pitchFamily="34" charset="0"/>
                <a:cs typeface="Arial" panose="020B0604020202020204" pitchFamily="34" charset="0"/>
              </a:rPr>
              <a:t>Drug pricing &amp; health insurance reform</a:t>
            </a: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r>
              <a:rPr lang="en-US" sz="1900" i="1" dirty="0">
                <a:latin typeface="Arial" panose="020B0604020202020204" pitchFamily="34" charset="0"/>
                <a:cs typeface="Arial" panose="020B0604020202020204" pitchFamily="34" charset="0"/>
              </a:rPr>
              <a:t>Collaborative effort involving biostatisticians, epidemiologists,</a:t>
            </a:r>
          </a:p>
          <a:p>
            <a:pPr marL="57150" indent="0">
              <a:buNone/>
            </a:pPr>
            <a:r>
              <a:rPr lang="en-US" sz="1900" i="1" dirty="0">
                <a:latin typeface="Arial" panose="020B0604020202020204" pitchFamily="34" charset="0"/>
                <a:cs typeface="Arial" panose="020B0604020202020204" pitchFamily="34" charset="0"/>
              </a:rPr>
              <a:t>clinicians and health services researchers.</a:t>
            </a:r>
          </a:p>
        </p:txBody>
      </p:sp>
      <p:sp>
        <p:nvSpPr>
          <p:cNvPr id="4" name="Rectangle 3"/>
          <p:cNvSpPr/>
          <p:nvPr/>
        </p:nvSpPr>
        <p:spPr>
          <a:xfrm>
            <a:off x="1154545" y="749437"/>
            <a:ext cx="6802582" cy="1569660"/>
          </a:xfrm>
          <a:prstGeom prst="rect">
            <a:avLst/>
          </a:prstGeom>
        </p:spPr>
        <p:txBody>
          <a:bodyPr wrap="square">
            <a:spAutoFit/>
          </a:bodyPr>
          <a:lstStyle/>
          <a:p>
            <a:pPr algn="ctr"/>
            <a:r>
              <a:rPr lang="en-US" sz="3200" b="1" i="1" dirty="0">
                <a:latin typeface="Arial" panose="020B0604020202020204" pitchFamily="34" charset="0"/>
                <a:cs typeface="Arial" panose="020B0604020202020204" pitchFamily="34" charset="0"/>
              </a:rPr>
              <a:t>Goal: develop evidence-based policy approaches that improve patient outcomes</a:t>
            </a:r>
          </a:p>
        </p:txBody>
      </p:sp>
    </p:spTree>
    <p:extLst>
      <p:ext uri="{BB962C8B-B14F-4D97-AF65-F5344CB8AC3E}">
        <p14:creationId xmlns:p14="http://schemas.microsoft.com/office/powerpoint/2010/main" val="304448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553A15-32C9-4836-82D3-41A522FF7667}"/>
              </a:ext>
            </a:extLst>
          </p:cNvPr>
          <p:cNvPicPr>
            <a:picLocks noChangeAspect="1"/>
          </p:cNvPicPr>
          <p:nvPr/>
        </p:nvPicPr>
        <p:blipFill rotWithShape="1">
          <a:blip r:embed="rId2"/>
          <a:srcRect l="1852" t="2731" r="2071"/>
          <a:stretch/>
        </p:blipFill>
        <p:spPr>
          <a:xfrm>
            <a:off x="437029" y="1237130"/>
            <a:ext cx="8400422" cy="5620870"/>
          </a:xfrm>
          <a:prstGeom prst="rect">
            <a:avLst/>
          </a:prstGeom>
        </p:spPr>
      </p:pic>
    </p:spTree>
    <p:extLst>
      <p:ext uri="{BB962C8B-B14F-4D97-AF65-F5344CB8AC3E}">
        <p14:creationId xmlns:p14="http://schemas.microsoft.com/office/powerpoint/2010/main" val="376043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Center for Health Policy &amp; Outcomes</a:t>
            </a:r>
          </a:p>
        </p:txBody>
      </p:sp>
      <p:sp>
        <p:nvSpPr>
          <p:cNvPr id="3" name="Content Placeholder 2"/>
          <p:cNvSpPr>
            <a:spLocks noGrp="1"/>
          </p:cNvSpPr>
          <p:nvPr>
            <p:ph idx="1"/>
          </p:nvPr>
        </p:nvSpPr>
        <p:spPr>
          <a:xfrm>
            <a:off x="353948" y="2214998"/>
            <a:ext cx="8545707" cy="4039463"/>
          </a:xfrm>
        </p:spPr>
        <p:txBody>
          <a:bodyPr>
            <a:noAutofit/>
          </a:bodyPr>
          <a:lstStyle/>
          <a:p>
            <a:r>
              <a:rPr lang="en-US" sz="1900" dirty="0">
                <a:latin typeface="Arial" panose="020B0604020202020204" pitchFamily="34" charset="0"/>
                <a:cs typeface="Arial" panose="020B0604020202020204" pitchFamily="34" charset="0"/>
              </a:rPr>
              <a:t>Analyzes the healthcare systems through which cancer care is delivered</a:t>
            </a:r>
          </a:p>
          <a:p>
            <a:r>
              <a:rPr lang="en-US" sz="1900" i="1" dirty="0">
                <a:latin typeface="Arial" panose="020B0604020202020204" pitchFamily="34" charset="0"/>
                <a:cs typeface="Arial" panose="020B0604020202020204" pitchFamily="34" charset="0"/>
              </a:rPr>
              <a:t>Observational Research</a:t>
            </a:r>
          </a:p>
          <a:p>
            <a:pPr lvl="1"/>
            <a:r>
              <a:rPr lang="en-US" sz="1900" dirty="0">
                <a:latin typeface="Arial" panose="020B0604020202020204" pitchFamily="34" charset="0"/>
                <a:cs typeface="Arial" panose="020B0604020202020204" pitchFamily="34" charset="0"/>
              </a:rPr>
              <a:t>NCI’s Surveillance and Epidemiology End Results Program (SEER) cancer registry</a:t>
            </a:r>
          </a:p>
          <a:p>
            <a:pPr lvl="1"/>
            <a:r>
              <a:rPr lang="en-US" sz="1900" dirty="0">
                <a:latin typeface="Arial" panose="020B0604020202020204" pitchFamily="34" charset="0"/>
                <a:cs typeface="Arial" panose="020B0604020202020204" pitchFamily="34" charset="0"/>
              </a:rPr>
              <a:t>Medicare claims and discharge data</a:t>
            </a:r>
          </a:p>
          <a:p>
            <a:r>
              <a:rPr lang="en-US" sz="1900" i="1" dirty="0">
                <a:latin typeface="Arial" panose="020B0604020202020204" pitchFamily="34" charset="0"/>
                <a:cs typeface="Arial" panose="020B0604020202020204" pitchFamily="34" charset="0"/>
              </a:rPr>
              <a:t>Drug Pricing Lab</a:t>
            </a:r>
          </a:p>
          <a:p>
            <a:pPr lvl="1"/>
            <a:r>
              <a:rPr lang="en-US" sz="1900" dirty="0">
                <a:latin typeface="Arial" panose="020B0604020202020204" pitchFamily="34" charset="0"/>
                <a:cs typeface="Arial" panose="020B0604020202020204" pitchFamily="34" charset="0"/>
              </a:rPr>
              <a:t>explore pharmaceutical pricing and reimbursement policy landscape</a:t>
            </a:r>
          </a:p>
          <a:p>
            <a:pPr lvl="1"/>
            <a:r>
              <a:rPr lang="en-US" sz="1900" dirty="0">
                <a:latin typeface="Arial" panose="020B0604020202020204" pitchFamily="34" charset="0"/>
                <a:cs typeface="Arial" panose="020B0604020202020204" pitchFamily="34" charset="0"/>
              </a:rPr>
              <a:t>Drug pricing &amp; health insurance reform</a:t>
            </a:r>
          </a:p>
          <a:p>
            <a:r>
              <a:rPr lang="en-US" sz="1900" b="1" i="1" dirty="0">
                <a:latin typeface="Arial" panose="020B0604020202020204" pitchFamily="34" charset="0"/>
                <a:cs typeface="Arial" panose="020B0604020202020204" pitchFamily="34" charset="0"/>
              </a:rPr>
              <a:t>Comparative Effectiveness Research</a:t>
            </a:r>
          </a:p>
          <a:p>
            <a:pPr lvl="1"/>
            <a:r>
              <a:rPr lang="en-US" sz="1900" dirty="0">
                <a:latin typeface="Arial" panose="020B0604020202020204" pitchFamily="34" charset="0"/>
                <a:cs typeface="Arial" panose="020B0604020202020204" pitchFamily="34" charset="0"/>
              </a:rPr>
              <a:t>Policy relevant clinical questions</a:t>
            </a:r>
          </a:p>
          <a:p>
            <a:pPr marL="57150" indent="0">
              <a:buNone/>
            </a:pPr>
            <a:endParaRPr lang="en-US" sz="1000" i="1" dirty="0">
              <a:latin typeface="Arial" panose="020B0604020202020204" pitchFamily="34" charset="0"/>
              <a:cs typeface="Arial" panose="020B0604020202020204" pitchFamily="34" charset="0"/>
            </a:endParaRPr>
          </a:p>
          <a:p>
            <a:pPr marL="57150" indent="0">
              <a:buNone/>
            </a:pPr>
            <a:r>
              <a:rPr lang="en-US" sz="1900" i="1" dirty="0">
                <a:latin typeface="Arial" panose="020B0604020202020204" pitchFamily="34" charset="0"/>
                <a:cs typeface="Arial" panose="020B0604020202020204" pitchFamily="34" charset="0"/>
              </a:rPr>
              <a:t>Collaborative effort involving biostatisticians, epidemiologists,</a:t>
            </a:r>
          </a:p>
          <a:p>
            <a:pPr marL="57150" indent="0">
              <a:buNone/>
            </a:pPr>
            <a:r>
              <a:rPr lang="en-US" sz="1900" i="1" dirty="0">
                <a:latin typeface="Arial" panose="020B0604020202020204" pitchFamily="34" charset="0"/>
                <a:cs typeface="Arial" panose="020B0604020202020204" pitchFamily="34" charset="0"/>
              </a:rPr>
              <a:t>clinicians and health services researchers.</a:t>
            </a:r>
          </a:p>
        </p:txBody>
      </p:sp>
      <p:sp>
        <p:nvSpPr>
          <p:cNvPr id="4" name="Rectangle 3"/>
          <p:cNvSpPr/>
          <p:nvPr/>
        </p:nvSpPr>
        <p:spPr>
          <a:xfrm>
            <a:off x="1154545" y="749437"/>
            <a:ext cx="6802582" cy="1569660"/>
          </a:xfrm>
          <a:prstGeom prst="rect">
            <a:avLst/>
          </a:prstGeom>
        </p:spPr>
        <p:txBody>
          <a:bodyPr wrap="square">
            <a:spAutoFit/>
          </a:bodyPr>
          <a:lstStyle/>
          <a:p>
            <a:pPr algn="ctr"/>
            <a:r>
              <a:rPr lang="en-US" sz="3200" b="1" i="1" dirty="0">
                <a:latin typeface="Arial" panose="020B0604020202020204" pitchFamily="34" charset="0"/>
                <a:cs typeface="Arial" panose="020B0604020202020204" pitchFamily="34" charset="0"/>
              </a:rPr>
              <a:t>Goal: develop evidence-based policy approaches that improve patient outcomes</a:t>
            </a:r>
          </a:p>
        </p:txBody>
      </p:sp>
    </p:spTree>
    <p:extLst>
      <p:ext uri="{BB962C8B-B14F-4D97-AF65-F5344CB8AC3E}">
        <p14:creationId xmlns:p14="http://schemas.microsoft.com/office/powerpoint/2010/main" val="1755387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63FAAE-14ED-4687-9B66-2C85FB5C0E32}"/>
              </a:ext>
            </a:extLst>
          </p:cNvPr>
          <p:cNvPicPr>
            <a:picLocks noChangeAspect="1"/>
          </p:cNvPicPr>
          <p:nvPr/>
        </p:nvPicPr>
        <p:blipFill>
          <a:blip r:embed="rId3"/>
          <a:stretch>
            <a:fillRect/>
          </a:stretch>
        </p:blipFill>
        <p:spPr>
          <a:xfrm>
            <a:off x="1180651" y="1058549"/>
            <a:ext cx="7230484" cy="5799451"/>
          </a:xfrm>
          <a:prstGeom prst="rect">
            <a:avLst/>
          </a:prstGeom>
        </p:spPr>
      </p:pic>
    </p:spTree>
    <p:extLst>
      <p:ext uri="{BB962C8B-B14F-4D97-AF65-F5344CB8AC3E}">
        <p14:creationId xmlns:p14="http://schemas.microsoft.com/office/powerpoint/2010/main" val="1764627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475"/>
            <a:ext cx="7610476" cy="1906175"/>
          </a:xfrm>
        </p:spPr>
        <p:txBody>
          <a:bodyPr/>
          <a:lstStyle/>
          <a:p>
            <a:r>
              <a:rPr lang="en-US" sz="3400" b="0" dirty="0">
                <a:latin typeface="Arial" panose="020B0604020202020204" pitchFamily="34" charset="0"/>
                <a:ea typeface="ＭＳ Ｐゴシック" charset="0"/>
                <a:cs typeface="Arial" panose="020B0604020202020204" pitchFamily="34" charset="0"/>
              </a:rPr>
              <a:t>Statistical Evaluation of Oncology Drug Trial Portfolios &amp; the Potential </a:t>
            </a:r>
            <a:br>
              <a:rPr lang="en-US" sz="3400" b="0" dirty="0">
                <a:latin typeface="Arial" panose="020B0604020202020204" pitchFamily="34" charset="0"/>
                <a:ea typeface="ＭＳ Ｐゴシック" charset="0"/>
                <a:cs typeface="Arial" panose="020B0604020202020204" pitchFamily="34" charset="0"/>
              </a:rPr>
            </a:br>
            <a:r>
              <a:rPr lang="en-US" sz="3400" b="0" dirty="0">
                <a:latin typeface="Arial" panose="020B0604020202020204" pitchFamily="34" charset="0"/>
                <a:ea typeface="ＭＳ Ｐゴシック" charset="0"/>
                <a:cs typeface="Arial" panose="020B0604020202020204" pitchFamily="34" charset="0"/>
              </a:rPr>
              <a:t>for Inappropriate Regulatory Approval</a:t>
            </a:r>
            <a:endParaRPr lang="en-US" sz="34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8347A945-CE1D-48AB-9E26-AF3491E4A009}"/>
              </a:ext>
            </a:extLst>
          </p:cNvPr>
          <p:cNvSpPr txBox="1">
            <a:spLocks/>
          </p:cNvSpPr>
          <p:nvPr/>
        </p:nvSpPr>
        <p:spPr>
          <a:xfrm>
            <a:off x="4924426" y="436975"/>
            <a:ext cx="3371850" cy="858425"/>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1" kern="1200">
                <a:solidFill>
                  <a:srgbClr val="FFFFFF"/>
                </a:solidFill>
                <a:latin typeface="Corbel"/>
                <a:ea typeface="+mj-ea"/>
                <a:cs typeface="Corbel"/>
              </a:defRPr>
            </a:lvl1pPr>
          </a:lstStyle>
          <a:p>
            <a:r>
              <a:rPr lang="en-US" sz="3400" i="1" dirty="0">
                <a:latin typeface="Arial" panose="020B0604020202020204" pitchFamily="34" charset="0"/>
                <a:ea typeface="ＭＳ Ｐゴシック" charset="0"/>
                <a:cs typeface="Arial" panose="020B0604020202020204" pitchFamily="34" charset="0"/>
              </a:rPr>
              <a:t>Current Work</a:t>
            </a:r>
            <a:endParaRPr lang="en-US" sz="3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60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CF46D4-1347-492F-820C-AF7CE7FC2559}"/>
              </a:ext>
            </a:extLst>
          </p:cNvPr>
          <p:cNvSpPr txBox="1"/>
          <p:nvPr/>
        </p:nvSpPr>
        <p:spPr>
          <a:xfrm>
            <a:off x="575072" y="1321593"/>
            <a:ext cx="7993856" cy="50167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FDA drug approval used to require replication of positive study findings in subsequent clinical trials.</a:t>
            </a:r>
          </a:p>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Now, treatments can be approved based on the results of just one trial</a:t>
            </a:r>
          </a:p>
          <a:p>
            <a:pPr marL="742950" lvl="1"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Speeds access to new treatments</a:t>
            </a:r>
          </a:p>
          <a:p>
            <a:pPr marL="742950" lvl="1"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Economically beneficial for drug companies </a:t>
            </a:r>
          </a:p>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If even one of these trials produces false positive findings, a drug could be brought to market that is ineffective </a:t>
            </a:r>
          </a:p>
          <a:p>
            <a:pPr marL="285750" indent="-285750">
              <a:spcAft>
                <a:spcPts val="1200"/>
              </a:spcAft>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How often could this be happening among the current cancer drug trials?</a:t>
            </a:r>
          </a:p>
          <a:p>
            <a:pPr marL="285750" indent="-285750">
              <a:spcAft>
                <a:spcPts val="1200"/>
              </a:spcAft>
              <a:buFont typeface="Arial" panose="020B0604020202020204" pitchFamily="34" charset="0"/>
              <a:buChar char="•"/>
            </a:pPr>
            <a:r>
              <a:rPr lang="en-US" sz="2000" b="1" i="1" dirty="0">
                <a:solidFill>
                  <a:schemeClr val="bg1"/>
                </a:solidFill>
                <a:latin typeface="Arial" panose="020B0604020202020204" pitchFamily="34" charset="0"/>
                <a:cs typeface="Arial" panose="020B0604020202020204" pitchFamily="34" charset="0"/>
              </a:rPr>
              <a:t>If a drug has no treatment benefit, what is the chance that it could be approved and how big of a false treatment effect could be shown?</a:t>
            </a:r>
          </a:p>
        </p:txBody>
      </p:sp>
    </p:spTree>
    <p:extLst>
      <p:ext uri="{BB962C8B-B14F-4D97-AF65-F5344CB8AC3E}">
        <p14:creationId xmlns:p14="http://schemas.microsoft.com/office/powerpoint/2010/main" val="19604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176A-2E2E-4E1F-BA34-A50A6D230FD4}"/>
              </a:ext>
            </a:extLst>
          </p:cNvPr>
          <p:cNvSpPr>
            <a:spLocks noGrp="1"/>
          </p:cNvSpPr>
          <p:nvPr>
            <p:ph type="ctrTitle"/>
          </p:nvPr>
        </p:nvSpPr>
        <p:spPr/>
        <p:txBody>
          <a:bodyPr/>
          <a:lstStyle/>
          <a:p>
            <a:r>
              <a:rPr lang="en-US" dirty="0"/>
              <a:t>Results: Exploring Type 1 Error</a:t>
            </a:r>
            <a:br>
              <a:rPr lang="en-US" dirty="0"/>
            </a:br>
            <a:endParaRPr lang="en-US" dirty="0"/>
          </a:p>
        </p:txBody>
      </p:sp>
      <p:sp>
        <p:nvSpPr>
          <p:cNvPr id="3" name="TextBox 2">
            <a:extLst>
              <a:ext uri="{FF2B5EF4-FFF2-40B4-BE49-F238E27FC236}">
                <a16:creationId xmlns:a16="http://schemas.microsoft.com/office/drawing/2014/main" id="{2EAF2AF3-342E-4536-A47C-0ECA12AFA65C}"/>
              </a:ext>
            </a:extLst>
          </p:cNvPr>
          <p:cNvSpPr txBox="1"/>
          <p:nvPr/>
        </p:nvSpPr>
        <p:spPr>
          <a:xfrm>
            <a:off x="805399" y="3802934"/>
            <a:ext cx="6291798" cy="3170099"/>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Drug=pembrolizumab</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Phase=2 or 3</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Arms=2</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Censoring time=[0,36]</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Arm 1 (control) Median Survival=10 months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Arm 2 (</a:t>
            </a:r>
            <a:r>
              <a:rPr kumimoji="0" lang="en-US" sz="2000" b="0" i="0" u="none" strike="noStrike" kern="1200" cap="none" spc="0" normalizeH="0" baseline="0" noProof="0" dirty="0" err="1">
                <a:ln>
                  <a:noFill/>
                </a:ln>
                <a:solidFill>
                  <a:prstClr val="white"/>
                </a:solidFill>
                <a:effectLst/>
                <a:uLnTx/>
                <a:uFillTx/>
                <a:latin typeface="Arial" panose="020B0604020202020204" pitchFamily="34" charset="0"/>
                <a:ea typeface="ＭＳ Ｐゴシック" charset="0"/>
                <a:cs typeface="Arial" panose="020B0604020202020204" pitchFamily="34" charset="0"/>
              </a:rPr>
              <a:t>pembro</a:t>
            </a: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 Median Survival=10 months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rPr>
              <a:t>1000 simulations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676581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D7D3-F080-47F9-888B-01F31966D395}"/>
              </a:ext>
            </a:extLst>
          </p:cNvPr>
          <p:cNvSpPr>
            <a:spLocks noGrp="1"/>
          </p:cNvSpPr>
          <p:nvPr>
            <p:ph type="title"/>
          </p:nvPr>
        </p:nvSpPr>
        <p:spPr/>
        <p:txBody>
          <a:bodyPr/>
          <a:lstStyle/>
          <a:p>
            <a:r>
              <a:rPr lang="en-US" dirty="0"/>
              <a:t>Simulated Portfolio</a:t>
            </a:r>
          </a:p>
        </p:txBody>
      </p:sp>
      <p:sp>
        <p:nvSpPr>
          <p:cNvPr id="3" name="Content Placeholder 2">
            <a:extLst>
              <a:ext uri="{FF2B5EF4-FFF2-40B4-BE49-F238E27FC236}">
                <a16:creationId xmlns:a16="http://schemas.microsoft.com/office/drawing/2014/main" id="{EA1005CB-C441-4A32-981E-5CF11CC0E1CC}"/>
              </a:ext>
            </a:extLst>
          </p:cNvPr>
          <p:cNvSpPr>
            <a:spLocks noGrp="1"/>
          </p:cNvSpPr>
          <p:nvPr>
            <p:ph idx="1"/>
          </p:nvPr>
        </p:nvSpPr>
        <p:spPr/>
        <p:txBody>
          <a:bodyPr/>
          <a:lstStyle/>
          <a:p>
            <a:r>
              <a:rPr lang="en-US" dirty="0"/>
              <a:t>41 trials x 1,000 simulations = 41,000 trials</a:t>
            </a:r>
          </a:p>
          <a:p>
            <a:r>
              <a:rPr lang="en-US" dirty="0"/>
              <a:t>Type 1 error rate per trial ~0.025 as expected</a:t>
            </a:r>
          </a:p>
          <a:p>
            <a:endParaRPr lang="en-US" dirty="0"/>
          </a:p>
        </p:txBody>
      </p:sp>
      <p:pic>
        <p:nvPicPr>
          <p:cNvPr id="5" name="Picture 4">
            <a:extLst>
              <a:ext uri="{FF2B5EF4-FFF2-40B4-BE49-F238E27FC236}">
                <a16:creationId xmlns:a16="http://schemas.microsoft.com/office/drawing/2014/main" id="{2E02BFBB-7CB1-4C9E-B141-8234A2ACD58D}"/>
              </a:ext>
            </a:extLst>
          </p:cNvPr>
          <p:cNvPicPr>
            <a:picLocks noChangeAspect="1"/>
          </p:cNvPicPr>
          <p:nvPr/>
        </p:nvPicPr>
        <p:blipFill>
          <a:blip r:embed="rId3"/>
          <a:stretch>
            <a:fillRect/>
          </a:stretch>
        </p:blipFill>
        <p:spPr>
          <a:xfrm>
            <a:off x="994864" y="1799854"/>
            <a:ext cx="7154271" cy="4415207"/>
          </a:xfrm>
          <a:prstGeom prst="rect">
            <a:avLst/>
          </a:prstGeom>
        </p:spPr>
      </p:pic>
    </p:spTree>
    <p:extLst>
      <p:ext uri="{BB962C8B-B14F-4D97-AF65-F5344CB8AC3E}">
        <p14:creationId xmlns:p14="http://schemas.microsoft.com/office/powerpoint/2010/main" val="332711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F8CF-0D7B-46CC-848F-BCDAC715129A}"/>
              </a:ext>
            </a:extLst>
          </p:cNvPr>
          <p:cNvSpPr>
            <a:spLocks noGrp="1"/>
          </p:cNvSpPr>
          <p:nvPr>
            <p:ph type="title"/>
          </p:nvPr>
        </p:nvSpPr>
        <p:spPr>
          <a:xfrm>
            <a:off x="354013" y="0"/>
            <a:ext cx="8626485" cy="680166"/>
          </a:xfrm>
        </p:spPr>
        <p:txBody>
          <a:bodyPr>
            <a:noAutofit/>
          </a:bodyPr>
          <a:lstStyle/>
          <a:p>
            <a:r>
              <a:rPr lang="en-US" sz="2400" dirty="0"/>
              <a:t>What is the chance of rejecting the null for at least one trial in the portfolio?</a:t>
            </a:r>
          </a:p>
        </p:txBody>
      </p:sp>
      <p:pic>
        <p:nvPicPr>
          <p:cNvPr id="4" name="Picture 3">
            <a:extLst>
              <a:ext uri="{FF2B5EF4-FFF2-40B4-BE49-F238E27FC236}">
                <a16:creationId xmlns:a16="http://schemas.microsoft.com/office/drawing/2014/main" id="{A905A14B-EF3E-45FC-8012-FFCD22D93A3E}"/>
              </a:ext>
            </a:extLst>
          </p:cNvPr>
          <p:cNvPicPr>
            <a:picLocks noChangeAspect="1"/>
          </p:cNvPicPr>
          <p:nvPr/>
        </p:nvPicPr>
        <p:blipFill>
          <a:blip r:embed="rId3"/>
          <a:stretch>
            <a:fillRect/>
          </a:stretch>
        </p:blipFill>
        <p:spPr>
          <a:xfrm>
            <a:off x="261156" y="1225779"/>
            <a:ext cx="8656699" cy="4696627"/>
          </a:xfrm>
          <a:prstGeom prst="rect">
            <a:avLst/>
          </a:prstGeom>
        </p:spPr>
      </p:pic>
    </p:spTree>
    <p:extLst>
      <p:ext uri="{BB962C8B-B14F-4D97-AF65-F5344CB8AC3E}">
        <p14:creationId xmlns:p14="http://schemas.microsoft.com/office/powerpoint/2010/main" val="392538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1000" y="2286000"/>
            <a:ext cx="8550564" cy="20828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3000" b="1" i="0" u="none" strike="noStrike" kern="1200" cap="none" spc="0" normalizeH="0" baseline="0" noProof="0" dirty="0">
                <a:ln>
                  <a:noFill/>
                </a:ln>
                <a:solidFill>
                  <a:schemeClr val="bg1"/>
                </a:solidFill>
                <a:effectLst/>
                <a:uLnTx/>
                <a:uFillTx/>
                <a:latin typeface="Corbel"/>
                <a:ea typeface="+mn-ea"/>
                <a:cs typeface="Corbel"/>
              </a:rPr>
              <a:t>biostatistics </a:t>
            </a:r>
            <a:r>
              <a:rPr kumimoji="0" lang="en-US" sz="3000" b="0" i="0" u="none" strike="noStrike" kern="1200" cap="none" spc="0" normalizeH="0" baseline="0" noProof="0" dirty="0" err="1">
                <a:ln>
                  <a:noFill/>
                </a:ln>
                <a:solidFill>
                  <a:schemeClr val="bg1"/>
                </a:solidFill>
                <a:effectLst/>
                <a:uLnTx/>
                <a:uFillTx/>
                <a:latin typeface="Corbel"/>
                <a:ea typeface="+mn-ea"/>
                <a:cs typeface="Corbel"/>
              </a:rPr>
              <a:t>bi·o·sta·tis·tics</a:t>
            </a:r>
            <a:r>
              <a:rPr kumimoji="0" lang="en-US" sz="3000" b="0" i="0" u="none" strike="noStrike" kern="1200" cap="none" spc="0" normalizeH="0" baseline="0" noProof="0" dirty="0">
                <a:ln>
                  <a:noFill/>
                </a:ln>
                <a:solidFill>
                  <a:schemeClr val="bg1"/>
                </a:solidFill>
                <a:effectLst/>
                <a:uLnTx/>
                <a:uFillTx/>
                <a:latin typeface="Corbel"/>
                <a:ea typeface="+mn-ea"/>
                <a:cs typeface="Corbel"/>
              </a:rPr>
              <a:t> (</a:t>
            </a:r>
            <a:r>
              <a:rPr kumimoji="0" lang="en-US" sz="3000" b="0" i="0" u="none" strike="noStrike" kern="1200" cap="none" spc="0" normalizeH="0" baseline="0" noProof="0" dirty="0" err="1">
                <a:ln>
                  <a:noFill/>
                </a:ln>
                <a:solidFill>
                  <a:schemeClr val="bg1"/>
                </a:solidFill>
                <a:effectLst/>
                <a:uLnTx/>
                <a:uFillTx/>
                <a:latin typeface="Corbel"/>
                <a:ea typeface="+mn-ea"/>
                <a:cs typeface="Corbel"/>
              </a:rPr>
              <a:t>bī'ō-stə-tĭs'tĭks</a:t>
            </a:r>
            <a:r>
              <a:rPr kumimoji="0" lang="en-US" sz="3000" b="0" i="0" u="none" strike="noStrike" kern="1200" cap="none" spc="0" normalizeH="0" baseline="0" noProof="0" dirty="0">
                <a:ln>
                  <a:noFill/>
                </a:ln>
                <a:solidFill>
                  <a:schemeClr val="bg1"/>
                </a:solidFill>
                <a:effectLst/>
                <a:uLnTx/>
                <a:uFillTx/>
                <a:latin typeface="Corbel"/>
                <a:ea typeface="+mn-ea"/>
                <a:cs typeface="Corbel"/>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3000" b="0" i="1" u="none" strike="noStrike" kern="1200" cap="none" spc="0" normalizeH="0" baseline="0" noProof="0" dirty="0">
                <a:ln>
                  <a:noFill/>
                </a:ln>
                <a:solidFill>
                  <a:schemeClr val="bg1"/>
                </a:solidFill>
                <a:effectLst/>
                <a:uLnTx/>
                <a:uFillTx/>
                <a:latin typeface="Corbel"/>
                <a:ea typeface="+mn-ea"/>
                <a:cs typeface="Corbel"/>
              </a:rPr>
              <a:t>noun. </a:t>
            </a:r>
            <a:r>
              <a:rPr kumimoji="0" lang="en-US" sz="3000" b="0" i="0" u="none" strike="noStrike" kern="1200" cap="none" spc="0" normalizeH="0" baseline="0" noProof="0" dirty="0">
                <a:ln>
                  <a:noFill/>
                </a:ln>
                <a:solidFill>
                  <a:schemeClr val="bg1"/>
                </a:solidFill>
                <a:effectLst/>
                <a:uLnTx/>
                <a:uFillTx/>
                <a:latin typeface="Corbel"/>
                <a:ea typeface="+mn-ea"/>
                <a:cs typeface="Corbel"/>
              </a:rPr>
              <a:t> The science of statistics applied to the biological and health sciences.</a:t>
            </a:r>
          </a:p>
        </p:txBody>
      </p:sp>
    </p:spTree>
    <p:extLst>
      <p:ext uri="{BB962C8B-B14F-4D97-AF65-F5344CB8AC3E}">
        <p14:creationId xmlns:p14="http://schemas.microsoft.com/office/powerpoint/2010/main" val="770778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78EC81-5B93-4CA4-8C16-A97BBA2870F3}"/>
              </a:ext>
            </a:extLst>
          </p:cNvPr>
          <p:cNvSpPr/>
          <p:nvPr/>
        </p:nvSpPr>
        <p:spPr>
          <a:xfrm rot="5400000">
            <a:off x="821275" y="4496736"/>
            <a:ext cx="771527" cy="93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C64B6BD8-B8D5-4FA3-AC5F-18DF6A34FF05}"/>
              </a:ext>
            </a:extLst>
          </p:cNvPr>
          <p:cNvSpPr>
            <a:spLocks noGrp="1"/>
          </p:cNvSpPr>
          <p:nvPr>
            <p:ph type="title"/>
          </p:nvPr>
        </p:nvSpPr>
        <p:spPr/>
        <p:txBody>
          <a:bodyPr/>
          <a:lstStyle/>
          <a:p>
            <a:r>
              <a:rPr lang="en-US" dirty="0"/>
              <a:t>How I got to MSK</a:t>
            </a:r>
          </a:p>
        </p:txBody>
      </p:sp>
      <p:sp>
        <p:nvSpPr>
          <p:cNvPr id="3" name="Rectangle 2">
            <a:extLst>
              <a:ext uri="{FF2B5EF4-FFF2-40B4-BE49-F238E27FC236}">
                <a16:creationId xmlns:a16="http://schemas.microsoft.com/office/drawing/2014/main" id="{AD5D0697-8D10-48B2-A3C0-B1F61BF3CCF1}"/>
              </a:ext>
            </a:extLst>
          </p:cNvPr>
          <p:cNvSpPr/>
          <p:nvPr/>
        </p:nvSpPr>
        <p:spPr>
          <a:xfrm>
            <a:off x="0" y="3614738"/>
            <a:ext cx="9144000" cy="5429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2014-2016</a:t>
            </a:r>
          </a:p>
        </p:txBody>
      </p:sp>
      <p:sp>
        <p:nvSpPr>
          <p:cNvPr id="4" name="Rectangle 3">
            <a:extLst>
              <a:ext uri="{FF2B5EF4-FFF2-40B4-BE49-F238E27FC236}">
                <a16:creationId xmlns:a16="http://schemas.microsoft.com/office/drawing/2014/main" id="{5B792D94-44C9-4452-8EFD-0C71D1E63859}"/>
              </a:ext>
            </a:extLst>
          </p:cNvPr>
          <p:cNvSpPr/>
          <p:nvPr/>
        </p:nvSpPr>
        <p:spPr>
          <a:xfrm>
            <a:off x="2036224" y="3614738"/>
            <a:ext cx="1689497" cy="5429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2012-2014</a:t>
            </a:r>
          </a:p>
        </p:txBody>
      </p:sp>
      <p:sp>
        <p:nvSpPr>
          <p:cNvPr id="5" name="Rectangle 4">
            <a:extLst>
              <a:ext uri="{FF2B5EF4-FFF2-40B4-BE49-F238E27FC236}">
                <a16:creationId xmlns:a16="http://schemas.microsoft.com/office/drawing/2014/main" id="{B5D6E2B0-D60D-4DA6-B929-4C0A0A5ADFA2}"/>
              </a:ext>
            </a:extLst>
          </p:cNvPr>
          <p:cNvSpPr/>
          <p:nvPr/>
        </p:nvSpPr>
        <p:spPr>
          <a:xfrm>
            <a:off x="5415219" y="3614738"/>
            <a:ext cx="1689497" cy="542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2016-2017</a:t>
            </a:r>
          </a:p>
        </p:txBody>
      </p:sp>
      <p:sp>
        <p:nvSpPr>
          <p:cNvPr id="6" name="Rectangle 5">
            <a:extLst>
              <a:ext uri="{FF2B5EF4-FFF2-40B4-BE49-F238E27FC236}">
                <a16:creationId xmlns:a16="http://schemas.microsoft.com/office/drawing/2014/main" id="{1F02E446-73F7-4FA3-ADB8-DD55DE58C5A3}"/>
              </a:ext>
            </a:extLst>
          </p:cNvPr>
          <p:cNvSpPr/>
          <p:nvPr/>
        </p:nvSpPr>
        <p:spPr>
          <a:xfrm>
            <a:off x="7104716" y="3614738"/>
            <a:ext cx="1689497"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2017-</a:t>
            </a:r>
          </a:p>
        </p:txBody>
      </p:sp>
      <p:sp>
        <p:nvSpPr>
          <p:cNvPr id="7" name="Rectangle 6">
            <a:extLst>
              <a:ext uri="{FF2B5EF4-FFF2-40B4-BE49-F238E27FC236}">
                <a16:creationId xmlns:a16="http://schemas.microsoft.com/office/drawing/2014/main" id="{025CFD5F-D1EC-49C4-94B2-055C0A02018E}"/>
              </a:ext>
            </a:extLst>
          </p:cNvPr>
          <p:cNvSpPr/>
          <p:nvPr/>
        </p:nvSpPr>
        <p:spPr>
          <a:xfrm>
            <a:off x="346727" y="3614738"/>
            <a:ext cx="1689497"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2008-2012</a:t>
            </a:r>
          </a:p>
        </p:txBody>
      </p:sp>
      <p:sp>
        <p:nvSpPr>
          <p:cNvPr id="9" name="Rectangle 8">
            <a:extLst>
              <a:ext uri="{FF2B5EF4-FFF2-40B4-BE49-F238E27FC236}">
                <a16:creationId xmlns:a16="http://schemas.microsoft.com/office/drawing/2014/main" id="{C7444783-9BF2-4C3F-89F3-215CB2C0045D}"/>
              </a:ext>
            </a:extLst>
          </p:cNvPr>
          <p:cNvSpPr/>
          <p:nvPr/>
        </p:nvSpPr>
        <p:spPr>
          <a:xfrm rot="5400000">
            <a:off x="2523786" y="3226423"/>
            <a:ext cx="714374" cy="622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A48DB8E3-F1AA-4D65-929C-FBBD76420DDC}"/>
              </a:ext>
            </a:extLst>
          </p:cNvPr>
          <p:cNvSpPr/>
          <p:nvPr/>
        </p:nvSpPr>
        <p:spPr>
          <a:xfrm rot="5400000">
            <a:off x="5667035" y="2990678"/>
            <a:ext cx="1185865" cy="622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CCEDF438-B43E-4022-AAB6-01F03FBC35EF}"/>
              </a:ext>
            </a:extLst>
          </p:cNvPr>
          <p:cNvSpPr/>
          <p:nvPr/>
        </p:nvSpPr>
        <p:spPr>
          <a:xfrm rot="5400000">
            <a:off x="7387659" y="4719466"/>
            <a:ext cx="1185865" cy="622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81A805FF-36B5-45B0-9F93-B352E82EE1EA}"/>
              </a:ext>
            </a:extLst>
          </p:cNvPr>
          <p:cNvSpPr/>
          <p:nvPr/>
        </p:nvSpPr>
        <p:spPr>
          <a:xfrm rot="5400000">
            <a:off x="4184707" y="4512299"/>
            <a:ext cx="771528" cy="622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F14945AD-0CDA-4D83-96F6-0B219E5602D9}"/>
              </a:ext>
            </a:extLst>
          </p:cNvPr>
          <p:cNvSpPr/>
          <p:nvPr/>
        </p:nvSpPr>
        <p:spPr>
          <a:xfrm>
            <a:off x="7364442" y="4929188"/>
            <a:ext cx="1232297" cy="1302936"/>
          </a:xfrm>
          <a:prstGeom prst="ellipse">
            <a:avLst/>
          </a:prstGeom>
          <a:blipFill>
            <a:blip r:embed="rId2">
              <a:extLst>
                <a:ext uri="{28A0092B-C50C-407E-A947-70E740481C1C}">
                  <a14:useLocalDpi xmlns:a14="http://schemas.microsoft.com/office/drawing/2010/main" val="0"/>
                </a:ext>
              </a:extLst>
            </a:blip>
            <a:stretch>
              <a:fillRect l="-1851" t="-835" r="-335323" b="-835"/>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FB2D45C8-7390-400C-8CE3-B71C40255008}"/>
              </a:ext>
            </a:extLst>
          </p:cNvPr>
          <p:cNvSpPr/>
          <p:nvPr/>
        </p:nvSpPr>
        <p:spPr>
          <a:xfrm>
            <a:off x="5612692" y="1597980"/>
            <a:ext cx="1266484" cy="1302382"/>
          </a:xfrm>
          <a:prstGeom prst="ellipse">
            <a:avLst/>
          </a:prstGeom>
          <a:blipFill>
            <a:blip r:embed="rId3">
              <a:extLst>
                <a:ext uri="{28A0092B-C50C-407E-A947-70E740481C1C}">
                  <a14:useLocalDpi xmlns:a14="http://schemas.microsoft.com/office/drawing/2010/main" val="0"/>
                </a:ext>
              </a:extLst>
            </a:blip>
            <a:stretch>
              <a:fillRect l="1199" t="-5917" r="-114703" b="-5917"/>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BCE1D14E-46A6-4D1F-8FF4-ABD37DC6DE27}"/>
              </a:ext>
            </a:extLst>
          </p:cNvPr>
          <p:cNvSpPr/>
          <p:nvPr/>
        </p:nvSpPr>
        <p:spPr>
          <a:xfrm>
            <a:off x="3954320" y="4929188"/>
            <a:ext cx="1232297" cy="1302936"/>
          </a:xfrm>
          <a:prstGeom prst="ellipse">
            <a:avLst/>
          </a:prstGeom>
          <a:blipFill>
            <a:blip r:embed="rId4">
              <a:extLst>
                <a:ext uri="{28A0092B-C50C-407E-A947-70E740481C1C}">
                  <a14:useLocalDpi xmlns:a14="http://schemas.microsoft.com/office/drawing/2010/main" val="0"/>
                </a:ext>
              </a:extLst>
            </a:blip>
            <a:stretch>
              <a:fillRect l="4249" t="3509" r="4249" b="-3509"/>
            </a:stretch>
          </a:bli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A95F98F2-995D-456D-B4C0-4637C8F36300}"/>
              </a:ext>
            </a:extLst>
          </p:cNvPr>
          <p:cNvSpPr/>
          <p:nvPr/>
        </p:nvSpPr>
        <p:spPr>
          <a:xfrm>
            <a:off x="575326" y="4929188"/>
            <a:ext cx="1232297" cy="1302936"/>
          </a:xfrm>
          <a:prstGeom prst="ellipse">
            <a:avLst/>
          </a:prstGeom>
          <a:blipFill>
            <a:blip r:embed="rId5"/>
            <a:stretch>
              <a:fillRect l="-5652" t="11043" r="-5652" b="11043"/>
            </a:stretch>
          </a:blip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1CBBD99F-AD1D-4F42-A8C1-22F57A699190}"/>
              </a:ext>
            </a:extLst>
          </p:cNvPr>
          <p:cNvSpPr/>
          <p:nvPr/>
        </p:nvSpPr>
        <p:spPr>
          <a:xfrm>
            <a:off x="2264824" y="1597980"/>
            <a:ext cx="1266485" cy="1302381"/>
          </a:xfrm>
          <a:prstGeom prst="ellipse">
            <a:avLst/>
          </a:prstGeom>
          <a:blipFill>
            <a:blip r:embed="rId6">
              <a:extLst>
                <a:ext uri="{28A0092B-C50C-407E-A947-70E740481C1C}">
                  <a14:useLocalDpi xmlns:a14="http://schemas.microsoft.com/office/drawing/2010/main" val="0"/>
                </a:ext>
              </a:extLst>
            </a:blip>
            <a:stretch>
              <a:fillRect l="5271" t="10241" r="5271" b="10241"/>
            </a:stretch>
          </a:bli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4547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5F33549-10DE-4770-84D4-FF470A87BF99}"/>
              </a:ext>
            </a:extLst>
          </p:cNvPr>
          <p:cNvSpPr/>
          <p:nvPr/>
        </p:nvSpPr>
        <p:spPr>
          <a:xfrm>
            <a:off x="0" y="3614738"/>
            <a:ext cx="9144000" cy="5429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50" dirty="0"/>
              <a:t>And then…?</a:t>
            </a:r>
          </a:p>
        </p:txBody>
      </p:sp>
      <p:sp>
        <p:nvSpPr>
          <p:cNvPr id="2" name="Title 1">
            <a:extLst>
              <a:ext uri="{FF2B5EF4-FFF2-40B4-BE49-F238E27FC236}">
                <a16:creationId xmlns:a16="http://schemas.microsoft.com/office/drawing/2014/main" id="{C64B6BD8-B8D5-4FA3-AC5F-18DF6A34FF05}"/>
              </a:ext>
            </a:extLst>
          </p:cNvPr>
          <p:cNvSpPr>
            <a:spLocks noGrp="1"/>
          </p:cNvSpPr>
          <p:nvPr>
            <p:ph type="title"/>
          </p:nvPr>
        </p:nvSpPr>
        <p:spPr/>
        <p:txBody>
          <a:bodyPr/>
          <a:lstStyle/>
          <a:p>
            <a:r>
              <a:rPr lang="en-US" dirty="0"/>
              <a:t>What’s next?</a:t>
            </a:r>
          </a:p>
        </p:txBody>
      </p:sp>
      <p:sp>
        <p:nvSpPr>
          <p:cNvPr id="4" name="Rectangle 3">
            <a:extLst>
              <a:ext uri="{FF2B5EF4-FFF2-40B4-BE49-F238E27FC236}">
                <a16:creationId xmlns:a16="http://schemas.microsoft.com/office/drawing/2014/main" id="{5B792D94-44C9-4452-8EFD-0C71D1E63859}"/>
              </a:ext>
            </a:extLst>
          </p:cNvPr>
          <p:cNvSpPr/>
          <p:nvPr/>
        </p:nvSpPr>
        <p:spPr>
          <a:xfrm>
            <a:off x="2764191" y="3614738"/>
            <a:ext cx="4710805" cy="5429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2023-2025?: Dissertate</a:t>
            </a:r>
          </a:p>
        </p:txBody>
      </p:sp>
      <p:sp>
        <p:nvSpPr>
          <p:cNvPr id="7" name="Rectangle 6">
            <a:extLst>
              <a:ext uri="{FF2B5EF4-FFF2-40B4-BE49-F238E27FC236}">
                <a16:creationId xmlns:a16="http://schemas.microsoft.com/office/drawing/2014/main" id="{025CFD5F-D1EC-49C4-94B2-055C0A02018E}"/>
              </a:ext>
            </a:extLst>
          </p:cNvPr>
          <p:cNvSpPr/>
          <p:nvPr/>
        </p:nvSpPr>
        <p:spPr>
          <a:xfrm>
            <a:off x="9374" y="3614738"/>
            <a:ext cx="2754817"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2019-2023 (</a:t>
            </a:r>
            <a:r>
              <a:rPr lang="en-US" sz="1350" dirty="0" err="1"/>
              <a:t>ish</a:t>
            </a:r>
            <a:r>
              <a:rPr lang="en-US" sz="1350" dirty="0"/>
              <a:t>): Classes</a:t>
            </a:r>
          </a:p>
        </p:txBody>
      </p:sp>
      <p:pic>
        <p:nvPicPr>
          <p:cNvPr id="23" name="Picture 22">
            <a:extLst>
              <a:ext uri="{FF2B5EF4-FFF2-40B4-BE49-F238E27FC236}">
                <a16:creationId xmlns:a16="http://schemas.microsoft.com/office/drawing/2014/main" id="{D548A090-DCBE-4E8F-8F1B-B19E5C62EA98}"/>
              </a:ext>
            </a:extLst>
          </p:cNvPr>
          <p:cNvPicPr>
            <a:picLocks noChangeAspect="1"/>
          </p:cNvPicPr>
          <p:nvPr/>
        </p:nvPicPr>
        <p:blipFill>
          <a:blip r:embed="rId2"/>
          <a:stretch>
            <a:fillRect/>
          </a:stretch>
        </p:blipFill>
        <p:spPr>
          <a:xfrm>
            <a:off x="353949" y="1271726"/>
            <a:ext cx="3267531" cy="1400370"/>
          </a:xfrm>
          <a:prstGeom prst="rect">
            <a:avLst/>
          </a:prstGeom>
        </p:spPr>
      </p:pic>
    </p:spTree>
    <p:extLst>
      <p:ext uri="{BB962C8B-B14F-4D97-AF65-F5344CB8AC3E}">
        <p14:creationId xmlns:p14="http://schemas.microsoft.com/office/powerpoint/2010/main" val="234980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38C8F-4ED4-47FB-B8A1-283025937FF3}"/>
              </a:ext>
            </a:extLst>
          </p:cNvPr>
          <p:cNvSpPr>
            <a:spLocks noGrp="1"/>
          </p:cNvSpPr>
          <p:nvPr>
            <p:ph type="title"/>
          </p:nvPr>
        </p:nvSpPr>
        <p:spPr/>
        <p:txBody>
          <a:bodyPr/>
          <a:lstStyle/>
          <a:p>
            <a:r>
              <a:rPr lang="en-US" dirty="0"/>
              <a:t>Previous projects</a:t>
            </a:r>
          </a:p>
        </p:txBody>
      </p:sp>
      <p:pic>
        <p:nvPicPr>
          <p:cNvPr id="5" name="Picture 4">
            <a:extLst>
              <a:ext uri="{FF2B5EF4-FFF2-40B4-BE49-F238E27FC236}">
                <a16:creationId xmlns:a16="http://schemas.microsoft.com/office/drawing/2014/main" id="{40F601B9-A32C-4BC0-A67D-F3E0893C2EF5}"/>
              </a:ext>
            </a:extLst>
          </p:cNvPr>
          <p:cNvPicPr>
            <a:picLocks noChangeAspect="1"/>
          </p:cNvPicPr>
          <p:nvPr/>
        </p:nvPicPr>
        <p:blipFill>
          <a:blip r:embed="rId2"/>
          <a:stretch>
            <a:fillRect/>
          </a:stretch>
        </p:blipFill>
        <p:spPr>
          <a:xfrm>
            <a:off x="0" y="913875"/>
            <a:ext cx="9144000" cy="5030249"/>
          </a:xfrm>
          <a:prstGeom prst="rect">
            <a:avLst/>
          </a:prstGeom>
        </p:spPr>
      </p:pic>
    </p:spTree>
    <p:extLst>
      <p:ext uri="{BB962C8B-B14F-4D97-AF65-F5344CB8AC3E}">
        <p14:creationId xmlns:p14="http://schemas.microsoft.com/office/powerpoint/2010/main" val="112680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C81B-2CAF-4302-973F-30D1E1F5D1B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F82F0D9-8510-434D-B239-730DB6584B57}"/>
              </a:ext>
            </a:extLst>
          </p:cNvPr>
          <p:cNvPicPr>
            <a:picLocks noChangeAspect="1"/>
          </p:cNvPicPr>
          <p:nvPr/>
        </p:nvPicPr>
        <p:blipFill>
          <a:blip r:embed="rId2"/>
          <a:stretch>
            <a:fillRect/>
          </a:stretch>
        </p:blipFill>
        <p:spPr>
          <a:xfrm>
            <a:off x="0" y="704879"/>
            <a:ext cx="9144000" cy="5448241"/>
          </a:xfrm>
          <a:prstGeom prst="rect">
            <a:avLst/>
          </a:prstGeom>
        </p:spPr>
      </p:pic>
    </p:spTree>
    <p:extLst>
      <p:ext uri="{BB962C8B-B14F-4D97-AF65-F5344CB8AC3E}">
        <p14:creationId xmlns:p14="http://schemas.microsoft.com/office/powerpoint/2010/main" val="13397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E69-C18F-49A2-BE4B-9470AD47CD4B}"/>
              </a:ext>
            </a:extLst>
          </p:cNvPr>
          <p:cNvSpPr>
            <a:spLocks noGrp="1"/>
          </p:cNvSpPr>
          <p:nvPr>
            <p:ph type="title"/>
          </p:nvPr>
        </p:nvSpPr>
        <p:spPr/>
        <p:txBody>
          <a:bodyPr/>
          <a:lstStyle/>
          <a:p>
            <a:r>
              <a:rPr lang="en-US" dirty="0"/>
              <a:t>Current projects</a:t>
            </a:r>
          </a:p>
        </p:txBody>
      </p:sp>
      <p:sp>
        <p:nvSpPr>
          <p:cNvPr id="3" name="Content Placeholder 2">
            <a:extLst>
              <a:ext uri="{FF2B5EF4-FFF2-40B4-BE49-F238E27FC236}">
                <a16:creationId xmlns:a16="http://schemas.microsoft.com/office/drawing/2014/main" id="{FFF0B83E-AFA6-4A2F-8561-1266AABE71B7}"/>
              </a:ext>
            </a:extLst>
          </p:cNvPr>
          <p:cNvSpPr>
            <a:spLocks noGrp="1"/>
          </p:cNvSpPr>
          <p:nvPr>
            <p:ph idx="1"/>
          </p:nvPr>
        </p:nvSpPr>
        <p:spPr>
          <a:xfrm>
            <a:off x="353949" y="983048"/>
            <a:ext cx="8545707" cy="5520616"/>
          </a:xfrm>
        </p:spPr>
        <p:txBody>
          <a:bodyPr>
            <a:normAutofit fontScale="85000" lnSpcReduction="10000"/>
          </a:bodyPr>
          <a:lstStyle/>
          <a:p>
            <a:r>
              <a:rPr lang="en-US" dirty="0"/>
              <a:t>Retrospective studies using large, administrative datasets</a:t>
            </a:r>
          </a:p>
          <a:p>
            <a:pPr lvl="1"/>
            <a:r>
              <a:rPr lang="en-US" dirty="0"/>
              <a:t>Does the number of patients that a chemotherapy provider sees affect outcomes (toxicity, survival) to patients with gynecologic cancers?</a:t>
            </a:r>
          </a:p>
          <a:p>
            <a:pPr lvl="1"/>
            <a:r>
              <a:rPr lang="en-US" dirty="0"/>
              <a:t>Do head &amp; neck cancer patients have higher rates of chronic opioid therapy compared to similar patients without cancer?</a:t>
            </a:r>
          </a:p>
          <a:p>
            <a:r>
              <a:rPr lang="en-US" dirty="0"/>
              <a:t>Retrospective studies using institutional data from MSK</a:t>
            </a:r>
          </a:p>
          <a:p>
            <a:pPr lvl="1"/>
            <a:r>
              <a:rPr lang="en-US" dirty="0"/>
              <a:t>Is the SMARCA4 biomarker associated with survival in patients with lung cancer?</a:t>
            </a:r>
          </a:p>
          <a:p>
            <a:pPr lvl="1"/>
            <a:r>
              <a:rPr lang="en-US" dirty="0"/>
              <a:t>How do different doses and formulations of a particular chemotherapy affect toxicity and ocular survival in pediatric patients with retinoblastoma?</a:t>
            </a:r>
          </a:p>
          <a:p>
            <a:pPr lvl="1"/>
            <a:r>
              <a:rPr lang="en-US" dirty="0"/>
              <a:t>What factors are associated with how quickly the immune system recovers following a stem cell transplant? Is faster immune recovery associated with improved survival? (multiple projects in different populations and after different types of stem cell transplants)</a:t>
            </a:r>
          </a:p>
          <a:p>
            <a:pPr lvl="1"/>
            <a:r>
              <a:rPr lang="en-US" dirty="0"/>
              <a:t>Describe the quality of life among melanoma patients that received immunotherapy.</a:t>
            </a:r>
          </a:p>
          <a:p>
            <a:r>
              <a:rPr lang="en-US" dirty="0"/>
              <a:t>Clinical trials</a:t>
            </a:r>
          </a:p>
          <a:p>
            <a:pPr lvl="1"/>
            <a:r>
              <a:rPr lang="en-US" dirty="0"/>
              <a:t>Can exercise be used to target cancer cells and improve survival? (multiple protocols)</a:t>
            </a:r>
          </a:p>
          <a:p>
            <a:pPr lvl="1"/>
            <a:r>
              <a:rPr lang="en-US" dirty="0"/>
              <a:t>Do team-based exercise interventions result in increased physical activity in kids with cancer?</a:t>
            </a:r>
          </a:p>
        </p:txBody>
      </p:sp>
    </p:spTree>
    <p:extLst>
      <p:ext uri="{BB962C8B-B14F-4D97-AF65-F5344CB8AC3E}">
        <p14:creationId xmlns:p14="http://schemas.microsoft.com/office/powerpoint/2010/main" val="1233260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5CBD-2A03-4C27-B0E1-4C247BF162F9}"/>
              </a:ext>
            </a:extLst>
          </p:cNvPr>
          <p:cNvSpPr>
            <a:spLocks noGrp="1"/>
          </p:cNvSpPr>
          <p:nvPr>
            <p:ph type="title"/>
          </p:nvPr>
        </p:nvSpPr>
        <p:spPr/>
        <p:txBody>
          <a:bodyPr>
            <a:normAutofit fontScale="90000"/>
          </a:bodyPr>
          <a:lstStyle/>
          <a:p>
            <a:r>
              <a:rPr lang="en-US" dirty="0">
                <a:solidFill>
                  <a:schemeClr val="bg1"/>
                </a:solidFill>
              </a:rPr>
              <a:t>Hospital profiling project: Does hospital rank change after adjusting for cancer stage?</a:t>
            </a:r>
          </a:p>
        </p:txBody>
      </p:sp>
      <p:pic>
        <p:nvPicPr>
          <p:cNvPr id="4" name="Picture 3" descr="The SGPanel Procedure">
            <a:extLst>
              <a:ext uri="{FF2B5EF4-FFF2-40B4-BE49-F238E27FC236}">
                <a16:creationId xmlns:a16="http://schemas.microsoft.com/office/drawing/2014/main" id="{3CE3266B-84F3-4137-8BB2-EDC3B8FE88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7562" y="1938919"/>
            <a:ext cx="8352263" cy="3958683"/>
          </a:xfrm>
          <a:prstGeom prst="rect">
            <a:avLst/>
          </a:prstGeom>
          <a:noFill/>
          <a:ln>
            <a:noFill/>
          </a:ln>
        </p:spPr>
      </p:pic>
    </p:spTree>
    <p:extLst>
      <p:ext uri="{BB962C8B-B14F-4D97-AF65-F5344CB8AC3E}">
        <p14:creationId xmlns:p14="http://schemas.microsoft.com/office/powerpoint/2010/main" val="428711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7C484A-A207-4AEB-BB42-4AF800E7A748}"/>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a:extLst>
              <a:ext uri="{FF2B5EF4-FFF2-40B4-BE49-F238E27FC236}">
                <a16:creationId xmlns:a16="http://schemas.microsoft.com/office/drawing/2014/main" id="{F70E269C-3F15-48D2-8826-0AF9CEC4E0CA}"/>
              </a:ext>
            </a:extLst>
          </p:cNvPr>
          <p:cNvSpPr>
            <a:spLocks noGrp="1"/>
          </p:cNvSpPr>
          <p:nvPr>
            <p:ph type="title"/>
          </p:nvPr>
        </p:nvSpPr>
        <p:spPr/>
        <p:txBody>
          <a:bodyPr>
            <a:normAutofit fontScale="90000"/>
          </a:bodyPr>
          <a:lstStyle/>
          <a:p>
            <a:r>
              <a:rPr lang="en-US" dirty="0"/>
              <a:t>Hospital profiling project: Hospital ranking based on standardized rates from two different measures, stratified by volume</a:t>
            </a:r>
          </a:p>
        </p:txBody>
      </p:sp>
      <p:sp>
        <p:nvSpPr>
          <p:cNvPr id="6" name="TextBox 5">
            <a:extLst>
              <a:ext uri="{FF2B5EF4-FFF2-40B4-BE49-F238E27FC236}">
                <a16:creationId xmlns:a16="http://schemas.microsoft.com/office/drawing/2014/main" id="{58535E04-048D-4F6E-A7FD-05EB96B0792F}"/>
              </a:ext>
            </a:extLst>
          </p:cNvPr>
          <p:cNvSpPr txBox="1"/>
          <p:nvPr/>
        </p:nvSpPr>
        <p:spPr>
          <a:xfrm>
            <a:off x="1133294" y="6328847"/>
            <a:ext cx="16573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orbel"/>
                <a:ea typeface="+mn-ea"/>
                <a:cs typeface="+mn-cs"/>
              </a:rPr>
              <a:t>Volume &lt;=11</a:t>
            </a:r>
          </a:p>
        </p:txBody>
      </p:sp>
      <p:sp>
        <p:nvSpPr>
          <p:cNvPr id="9" name="TextBox 8">
            <a:extLst>
              <a:ext uri="{FF2B5EF4-FFF2-40B4-BE49-F238E27FC236}">
                <a16:creationId xmlns:a16="http://schemas.microsoft.com/office/drawing/2014/main" id="{5D4D9D46-F0C7-4EEA-91C4-52376948B8AB}"/>
              </a:ext>
            </a:extLst>
          </p:cNvPr>
          <p:cNvSpPr txBox="1"/>
          <p:nvPr/>
        </p:nvSpPr>
        <p:spPr>
          <a:xfrm>
            <a:off x="3909113" y="6318038"/>
            <a:ext cx="16573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orbel"/>
                <a:ea typeface="+mn-ea"/>
                <a:cs typeface="+mn-cs"/>
              </a:rPr>
              <a:t>Volume &lt;=25</a:t>
            </a:r>
          </a:p>
        </p:txBody>
      </p:sp>
      <p:sp>
        <p:nvSpPr>
          <p:cNvPr id="12" name="TextBox 11">
            <a:extLst>
              <a:ext uri="{FF2B5EF4-FFF2-40B4-BE49-F238E27FC236}">
                <a16:creationId xmlns:a16="http://schemas.microsoft.com/office/drawing/2014/main" id="{48BEC938-7057-436D-AEB7-F5C1B2280F07}"/>
              </a:ext>
            </a:extLst>
          </p:cNvPr>
          <p:cNvSpPr txBox="1"/>
          <p:nvPr/>
        </p:nvSpPr>
        <p:spPr>
          <a:xfrm>
            <a:off x="6684932" y="6318038"/>
            <a:ext cx="16573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orbel"/>
                <a:ea typeface="+mn-ea"/>
                <a:cs typeface="+mn-cs"/>
              </a:rPr>
              <a:t>Volume &lt;=100</a:t>
            </a:r>
          </a:p>
        </p:txBody>
      </p:sp>
      <p:pic>
        <p:nvPicPr>
          <p:cNvPr id="24" name="Picture 23">
            <a:extLst>
              <a:ext uri="{FF2B5EF4-FFF2-40B4-BE49-F238E27FC236}">
                <a16:creationId xmlns:a16="http://schemas.microsoft.com/office/drawing/2014/main" id="{A72235B6-D9B9-4FBF-B138-392781EB517D}"/>
              </a:ext>
            </a:extLst>
          </p:cNvPr>
          <p:cNvPicPr>
            <a:picLocks noChangeAspect="1"/>
          </p:cNvPicPr>
          <p:nvPr/>
        </p:nvPicPr>
        <p:blipFill>
          <a:blip r:embed="rId3"/>
          <a:stretch>
            <a:fillRect/>
          </a:stretch>
        </p:blipFill>
        <p:spPr>
          <a:xfrm>
            <a:off x="137546" y="1775755"/>
            <a:ext cx="3200847" cy="4572638"/>
          </a:xfrm>
          <a:prstGeom prst="rect">
            <a:avLst/>
          </a:prstGeom>
        </p:spPr>
      </p:pic>
      <p:pic>
        <p:nvPicPr>
          <p:cNvPr id="26" name="Picture 25">
            <a:extLst>
              <a:ext uri="{FF2B5EF4-FFF2-40B4-BE49-F238E27FC236}">
                <a16:creationId xmlns:a16="http://schemas.microsoft.com/office/drawing/2014/main" id="{4B5FE2B7-F437-4E66-A55B-25B33D4B8DB7}"/>
              </a:ext>
            </a:extLst>
          </p:cNvPr>
          <p:cNvPicPr>
            <a:picLocks noChangeAspect="1"/>
          </p:cNvPicPr>
          <p:nvPr/>
        </p:nvPicPr>
        <p:blipFill>
          <a:blip r:embed="rId4"/>
          <a:stretch>
            <a:fillRect/>
          </a:stretch>
        </p:blipFill>
        <p:spPr>
          <a:xfrm>
            <a:off x="3040350" y="1775755"/>
            <a:ext cx="3200847" cy="4572638"/>
          </a:xfrm>
          <a:prstGeom prst="rect">
            <a:avLst/>
          </a:prstGeom>
        </p:spPr>
      </p:pic>
      <p:pic>
        <p:nvPicPr>
          <p:cNvPr id="28" name="Picture 27">
            <a:extLst>
              <a:ext uri="{FF2B5EF4-FFF2-40B4-BE49-F238E27FC236}">
                <a16:creationId xmlns:a16="http://schemas.microsoft.com/office/drawing/2014/main" id="{D7645CE2-A082-4E6E-956D-D2D80A062288}"/>
              </a:ext>
            </a:extLst>
          </p:cNvPr>
          <p:cNvPicPr>
            <a:picLocks noChangeAspect="1"/>
          </p:cNvPicPr>
          <p:nvPr/>
        </p:nvPicPr>
        <p:blipFill>
          <a:blip r:embed="rId5"/>
          <a:stretch>
            <a:fillRect/>
          </a:stretch>
        </p:blipFill>
        <p:spPr>
          <a:xfrm>
            <a:off x="5943153" y="1775755"/>
            <a:ext cx="3200847" cy="4572638"/>
          </a:xfrm>
          <a:prstGeom prst="rect">
            <a:avLst/>
          </a:prstGeom>
        </p:spPr>
      </p:pic>
    </p:spTree>
    <p:extLst>
      <p:ext uri="{BB962C8B-B14F-4D97-AF65-F5344CB8AC3E}">
        <p14:creationId xmlns:p14="http://schemas.microsoft.com/office/powerpoint/2010/main" val="8713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2"/>
          <a:srcRect/>
          <a:stretch>
            <a:fillRect/>
          </a:stretch>
        </p:blipFill>
        <p:spPr bwMode="auto">
          <a:xfrm>
            <a:off x="-1187138" y="993425"/>
            <a:ext cx="6636035" cy="4396373"/>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CB336743-162F-45D2-8025-92ED7073DB86}"/>
              </a:ext>
            </a:extLst>
          </p:cNvPr>
          <p:cNvSpPr txBox="1"/>
          <p:nvPr/>
        </p:nvSpPr>
        <p:spPr>
          <a:xfrm>
            <a:off x="771526" y="466605"/>
            <a:ext cx="3193256" cy="646331"/>
          </a:xfrm>
          <a:prstGeom prst="rect">
            <a:avLst/>
          </a:prstGeom>
          <a:noFill/>
        </p:spPr>
        <p:txBody>
          <a:bodyPr wrap="square" rtlCol="0">
            <a:spAutoFit/>
          </a:bodyPr>
          <a:lstStyle/>
          <a:p>
            <a:r>
              <a:rPr lang="en-US" sz="3600" b="1" dirty="0">
                <a:solidFill>
                  <a:schemeClr val="bg1"/>
                </a:solidFill>
              </a:rPr>
              <a:t>Expectations</a:t>
            </a:r>
          </a:p>
        </p:txBody>
      </p:sp>
      <p:sp>
        <p:nvSpPr>
          <p:cNvPr id="5" name="TextBox 4">
            <a:extLst>
              <a:ext uri="{FF2B5EF4-FFF2-40B4-BE49-F238E27FC236}">
                <a16:creationId xmlns:a16="http://schemas.microsoft.com/office/drawing/2014/main" id="{C74CFE76-1427-4E53-B16A-95C12E9CFC00}"/>
              </a:ext>
            </a:extLst>
          </p:cNvPr>
          <p:cNvSpPr txBox="1"/>
          <p:nvPr/>
        </p:nvSpPr>
        <p:spPr>
          <a:xfrm>
            <a:off x="5288757" y="466604"/>
            <a:ext cx="3193256" cy="646331"/>
          </a:xfrm>
          <a:prstGeom prst="rect">
            <a:avLst/>
          </a:prstGeom>
          <a:noFill/>
        </p:spPr>
        <p:txBody>
          <a:bodyPr wrap="square" rtlCol="0">
            <a:spAutoFit/>
          </a:bodyPr>
          <a:lstStyle/>
          <a:p>
            <a:pPr algn="ctr"/>
            <a:r>
              <a:rPr lang="en-US" sz="3600" b="1" dirty="0">
                <a:solidFill>
                  <a:schemeClr val="bg1"/>
                </a:solidFill>
              </a:rPr>
              <a:t>Reality</a:t>
            </a:r>
          </a:p>
        </p:txBody>
      </p:sp>
      <p:graphicFrame>
        <p:nvGraphicFramePr>
          <p:cNvPr id="7" name="Chart 6">
            <a:extLst>
              <a:ext uri="{FF2B5EF4-FFF2-40B4-BE49-F238E27FC236}">
                <a16:creationId xmlns:a16="http://schemas.microsoft.com/office/drawing/2014/main" id="{A2741806-57A2-4C84-89DB-7AD70E72B9C1}"/>
              </a:ext>
            </a:extLst>
          </p:cNvPr>
          <p:cNvGraphicFramePr/>
          <p:nvPr>
            <p:extLst>
              <p:ext uri="{D42A27DB-BD31-4B8C-83A1-F6EECF244321}">
                <p14:modId xmlns:p14="http://schemas.microsoft.com/office/powerpoint/2010/main" val="2445397875"/>
              </p:ext>
            </p:extLst>
          </p:nvPr>
        </p:nvGraphicFramePr>
        <p:xfrm>
          <a:off x="4093369" y="1054886"/>
          <a:ext cx="5591175" cy="427345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880C-80C6-4D3A-A6D5-8DFDF30062A0}"/>
              </a:ext>
            </a:extLst>
          </p:cNvPr>
          <p:cNvSpPr>
            <a:spLocks noGrp="1"/>
          </p:cNvSpPr>
          <p:nvPr>
            <p:ph type="title"/>
          </p:nvPr>
        </p:nvSpPr>
        <p:spPr/>
        <p:txBody>
          <a:bodyPr/>
          <a:lstStyle/>
          <a:p>
            <a:r>
              <a:rPr lang="en-US" i="1" dirty="0"/>
              <a:t>A day in the life</a:t>
            </a:r>
          </a:p>
        </p:txBody>
      </p:sp>
      <p:sp>
        <p:nvSpPr>
          <p:cNvPr id="3" name="Content Placeholder 2">
            <a:extLst>
              <a:ext uri="{FF2B5EF4-FFF2-40B4-BE49-F238E27FC236}">
                <a16:creationId xmlns:a16="http://schemas.microsoft.com/office/drawing/2014/main" id="{626D108F-AE6A-430D-A72A-321CFA027557}"/>
              </a:ext>
            </a:extLst>
          </p:cNvPr>
          <p:cNvSpPr>
            <a:spLocks noGrp="1"/>
          </p:cNvSpPr>
          <p:nvPr>
            <p:ph idx="1"/>
          </p:nvPr>
        </p:nvSpPr>
        <p:spPr>
          <a:xfrm>
            <a:off x="353949" y="983047"/>
            <a:ext cx="8545707" cy="5613061"/>
          </a:xfrm>
        </p:spPr>
        <p:txBody>
          <a:bodyPr>
            <a:normAutofit fontScale="92500" lnSpcReduction="20000"/>
          </a:bodyPr>
          <a:lstStyle/>
          <a:p>
            <a:r>
              <a:rPr lang="en-US" dirty="0"/>
              <a:t>Data management + data analysis (R/SAS)</a:t>
            </a:r>
          </a:p>
          <a:p>
            <a:pPr lvl="1"/>
            <a:r>
              <a:rPr lang="en-US" dirty="0"/>
              <a:t>Retrospective studies</a:t>
            </a:r>
          </a:p>
          <a:p>
            <a:pPr lvl="1"/>
            <a:r>
              <a:rPr lang="en-US" dirty="0"/>
              <a:t>Clinical trials</a:t>
            </a:r>
          </a:p>
          <a:p>
            <a:r>
              <a:rPr lang="en-US" dirty="0"/>
              <a:t>Protocol development for new prospective studies</a:t>
            </a:r>
          </a:p>
          <a:p>
            <a:r>
              <a:rPr lang="en-US" dirty="0"/>
              <a:t>Write manuscripts for peer-reviewed journals (methods, results and careful editing of discussion)</a:t>
            </a:r>
          </a:p>
          <a:p>
            <a:r>
              <a:rPr lang="en-US" dirty="0"/>
              <a:t>Meet with collaborators</a:t>
            </a:r>
          </a:p>
          <a:p>
            <a:r>
              <a:rPr lang="en-US" dirty="0"/>
              <a:t>Prepare presentations for conferences </a:t>
            </a:r>
          </a:p>
          <a:p>
            <a:r>
              <a:rPr lang="en-US" dirty="0"/>
              <a:t>MSK</a:t>
            </a:r>
          </a:p>
          <a:p>
            <a:pPr lvl="1"/>
            <a:r>
              <a:rPr lang="en-US" dirty="0"/>
              <a:t>R User’s Group (RUG)</a:t>
            </a:r>
          </a:p>
          <a:p>
            <a:pPr lvl="1"/>
            <a:r>
              <a:rPr lang="en-US" dirty="0"/>
              <a:t>Master’s Seminar</a:t>
            </a:r>
          </a:p>
          <a:p>
            <a:pPr lvl="1"/>
            <a:r>
              <a:rPr lang="en-US" dirty="0"/>
              <a:t>Coding workshop</a:t>
            </a:r>
          </a:p>
          <a:p>
            <a:pPr lvl="1"/>
            <a:r>
              <a:rPr lang="en-US" dirty="0"/>
              <a:t>Open study forum</a:t>
            </a:r>
          </a:p>
          <a:p>
            <a:pPr lvl="1"/>
            <a:r>
              <a:rPr lang="en-US" dirty="0"/>
              <a:t>Guest lectures/departmental seminars</a:t>
            </a:r>
          </a:p>
          <a:p>
            <a:pPr lvl="1"/>
            <a:r>
              <a:rPr lang="en-US" dirty="0"/>
              <a:t>Protocol review meetings</a:t>
            </a:r>
          </a:p>
          <a:p>
            <a:r>
              <a:rPr lang="en-US" dirty="0"/>
              <a:t>Other MS-level statisticians work on</a:t>
            </a:r>
          </a:p>
          <a:p>
            <a:pPr lvl="1"/>
            <a:r>
              <a:rPr lang="en-US" dirty="0"/>
              <a:t>Developing R packages for use across MSK departments</a:t>
            </a:r>
          </a:p>
          <a:p>
            <a:pPr lvl="1"/>
            <a:r>
              <a:rPr lang="en-US" dirty="0"/>
              <a:t>Genomics analyses</a:t>
            </a:r>
          </a:p>
        </p:txBody>
      </p:sp>
    </p:spTree>
    <p:extLst>
      <p:ext uri="{BB962C8B-B14F-4D97-AF65-F5344CB8AC3E}">
        <p14:creationId xmlns:p14="http://schemas.microsoft.com/office/powerpoint/2010/main" val="3941814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296D1C-FDB6-4329-BCDC-D726A88AC488}"/>
              </a:ext>
            </a:extLst>
          </p:cNvPr>
          <p:cNvSpPr>
            <a:spLocks noGrp="1"/>
          </p:cNvSpPr>
          <p:nvPr>
            <p:ph type="title"/>
          </p:nvPr>
        </p:nvSpPr>
        <p:spPr/>
        <p:txBody>
          <a:bodyPr/>
          <a:lstStyle/>
          <a:p>
            <a:r>
              <a:rPr lang="en-US" dirty="0"/>
              <a:t>Protocol development</a:t>
            </a:r>
          </a:p>
        </p:txBody>
      </p:sp>
      <p:sp>
        <p:nvSpPr>
          <p:cNvPr id="10" name="Content Placeholder 9">
            <a:extLst>
              <a:ext uri="{FF2B5EF4-FFF2-40B4-BE49-F238E27FC236}">
                <a16:creationId xmlns:a16="http://schemas.microsoft.com/office/drawing/2014/main" id="{AC3EF7D5-E2F7-450D-A936-01D49639F8C5}"/>
              </a:ext>
            </a:extLst>
          </p:cNvPr>
          <p:cNvSpPr>
            <a:spLocks noGrp="1"/>
          </p:cNvSpPr>
          <p:nvPr>
            <p:ph idx="1"/>
          </p:nvPr>
        </p:nvSpPr>
        <p:spPr/>
        <p:txBody>
          <a:bodyPr/>
          <a:lstStyle/>
          <a:p>
            <a:r>
              <a:rPr lang="en-US" dirty="0"/>
              <a:t>Necessary to plan a study and pre-specify analyses that will be conducted</a:t>
            </a:r>
          </a:p>
          <a:p>
            <a:r>
              <a:rPr lang="en-US" dirty="0"/>
              <a:t>Key sections:</a:t>
            </a:r>
          </a:p>
          <a:p>
            <a:pPr lvl="1"/>
            <a:r>
              <a:rPr lang="en-US" dirty="0"/>
              <a:t>Objectives &amp; scientific aims</a:t>
            </a:r>
          </a:p>
          <a:p>
            <a:pPr lvl="1"/>
            <a:r>
              <a:rPr lang="en-US" dirty="0"/>
              <a:t>Background &amp; rationale</a:t>
            </a:r>
          </a:p>
          <a:p>
            <a:pPr lvl="1"/>
            <a:r>
              <a:rPr lang="en-US" dirty="0"/>
              <a:t>Overview of study design/intervention</a:t>
            </a:r>
          </a:p>
          <a:p>
            <a:pPr lvl="1"/>
            <a:r>
              <a:rPr lang="en-US" dirty="0"/>
              <a:t>Inclusion/exclusion criteria</a:t>
            </a:r>
          </a:p>
          <a:p>
            <a:pPr lvl="1"/>
            <a:r>
              <a:rPr lang="en-US" b="1" dirty="0"/>
              <a:t>Randomization</a:t>
            </a:r>
            <a:r>
              <a:rPr lang="en-US" dirty="0"/>
              <a:t> (if relevant)</a:t>
            </a:r>
          </a:p>
          <a:p>
            <a:pPr lvl="1"/>
            <a:r>
              <a:rPr lang="en-US" b="1" dirty="0"/>
              <a:t>Biostatistics</a:t>
            </a:r>
          </a:p>
          <a:p>
            <a:pPr lvl="2"/>
            <a:r>
              <a:rPr lang="en-US" dirty="0"/>
              <a:t>Analysis plan, sample size justification for primary objectives</a:t>
            </a:r>
          </a:p>
          <a:p>
            <a:pPr lvl="2"/>
            <a:r>
              <a:rPr lang="en-US" dirty="0"/>
              <a:t>Analysis plan for secondary objectives</a:t>
            </a:r>
          </a:p>
          <a:p>
            <a:pPr lvl="1"/>
            <a:r>
              <a:rPr lang="en-US" dirty="0"/>
              <a:t>Data and safety monitoring</a:t>
            </a:r>
          </a:p>
          <a:p>
            <a:r>
              <a:rPr lang="en-US" dirty="0"/>
              <a:t>Undergo departmental review by every department involved in the study (Medicine, Nursing, Biostatistics, etc.)</a:t>
            </a:r>
          </a:p>
        </p:txBody>
      </p:sp>
    </p:spTree>
    <p:extLst>
      <p:ext uri="{BB962C8B-B14F-4D97-AF65-F5344CB8AC3E}">
        <p14:creationId xmlns:p14="http://schemas.microsoft.com/office/powerpoint/2010/main" val="2332806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fontScale="90000"/>
          </a:bodyPr>
          <a:lstStyle/>
          <a:p>
            <a:r>
              <a:rPr lang="en-US" sz="3400" dirty="0">
                <a:latin typeface="+mj-lt"/>
              </a:rPr>
              <a:t>What questions does biostatistics help answer?</a:t>
            </a:r>
          </a:p>
        </p:txBody>
      </p:sp>
      <p:sp>
        <p:nvSpPr>
          <p:cNvPr id="9" name="Content Placeholder 8"/>
          <p:cNvSpPr>
            <a:spLocks noGrp="1"/>
          </p:cNvSpPr>
          <p:nvPr>
            <p:ph idx="1"/>
          </p:nvPr>
        </p:nvSpPr>
        <p:spPr>
          <a:xfrm>
            <a:off x="353949" y="1209964"/>
            <a:ext cx="8545707" cy="5176316"/>
          </a:xfrm>
        </p:spPr>
        <p:txBody>
          <a:bodyPr/>
          <a:lstStyle/>
          <a:p>
            <a:r>
              <a:rPr lang="en-US" sz="2800" dirty="0"/>
              <a:t>Should a new drug be approved by the FDA?</a:t>
            </a:r>
            <a:endParaRPr lang="en-US" sz="2800" dirty="0">
              <a:latin typeface="+mn-lt"/>
            </a:endParaRPr>
          </a:p>
          <a:p>
            <a:r>
              <a:rPr lang="en-US" sz="2800" dirty="0">
                <a:latin typeface="+mn-lt"/>
              </a:rPr>
              <a:t>Where should a government invest its resources to reduce infant mortality?</a:t>
            </a:r>
          </a:p>
          <a:p>
            <a:r>
              <a:rPr lang="en-US" sz="2800" dirty="0">
                <a:latin typeface="+mn-lt"/>
              </a:rPr>
              <a:t>What factors increase the risk of developing acute renal failure?</a:t>
            </a:r>
          </a:p>
          <a:p>
            <a:r>
              <a:rPr lang="en-US" sz="2800" dirty="0">
                <a:latin typeface="+mn-lt"/>
              </a:rPr>
              <a:t>Should a breast cancer patient receive chemotherapy prior to undergoing a mastectomy?</a:t>
            </a:r>
          </a:p>
          <a:p>
            <a:endParaRPr lang="en-US" dirty="0"/>
          </a:p>
        </p:txBody>
      </p:sp>
    </p:spTree>
    <p:extLst>
      <p:ext uri="{BB962C8B-B14F-4D97-AF65-F5344CB8AC3E}">
        <p14:creationId xmlns:p14="http://schemas.microsoft.com/office/powerpoint/2010/main" val="12664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So you want to become a biostatistician…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an introduction to statistical learning">
            <a:extLst>
              <a:ext uri="{FF2B5EF4-FFF2-40B4-BE49-F238E27FC236}">
                <a16:creationId xmlns:a16="http://schemas.microsoft.com/office/drawing/2014/main" id="{399219D0-E262-4E88-B820-76E1777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149" y="765295"/>
            <a:ext cx="1959970" cy="2958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Step 1: Become a data nerd and join the stats community!</a:t>
            </a:r>
          </a:p>
        </p:txBody>
      </p:sp>
      <p:pic>
        <p:nvPicPr>
          <p:cNvPr id="40962" name="Picture 2"/>
          <p:cNvPicPr>
            <a:picLocks noChangeAspect="1" noChangeArrowheads="1"/>
          </p:cNvPicPr>
          <p:nvPr/>
        </p:nvPicPr>
        <p:blipFill>
          <a:blip r:embed="rId4"/>
          <a:srcRect l="3044" t="8808" r="66823" b="84475"/>
          <a:stretch>
            <a:fillRect/>
          </a:stretch>
        </p:blipFill>
        <p:spPr bwMode="auto">
          <a:xfrm>
            <a:off x="4439516" y="4837773"/>
            <a:ext cx="3767850" cy="671945"/>
          </a:xfrm>
          <a:prstGeom prst="rect">
            <a:avLst/>
          </a:prstGeom>
          <a:noFill/>
          <a:ln w="9525">
            <a:noFill/>
            <a:miter lim="800000"/>
            <a:headEnd/>
            <a:tailEnd/>
          </a:ln>
        </p:spPr>
      </p:pic>
      <p:pic>
        <p:nvPicPr>
          <p:cNvPr id="8" name="Picture 2" descr="Image result for rladies hex sticker">
            <a:extLst>
              <a:ext uri="{FF2B5EF4-FFF2-40B4-BE49-F238E27FC236}">
                <a16:creationId xmlns:a16="http://schemas.microsoft.com/office/drawing/2014/main" id="{8274012C-B8F2-41BF-BD4C-3B10ED811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2471" y="1044672"/>
            <a:ext cx="1523838" cy="1733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49A549-CD0B-422E-A8A7-F2A7B91B77EF}"/>
              </a:ext>
            </a:extLst>
          </p:cNvPr>
          <p:cNvPicPr>
            <a:picLocks noChangeAspect="1"/>
          </p:cNvPicPr>
          <p:nvPr/>
        </p:nvPicPr>
        <p:blipFill>
          <a:blip r:embed="rId6"/>
          <a:stretch>
            <a:fillRect/>
          </a:stretch>
        </p:blipFill>
        <p:spPr>
          <a:xfrm>
            <a:off x="353949" y="2895526"/>
            <a:ext cx="6373114" cy="533474"/>
          </a:xfrm>
          <a:prstGeom prst="rect">
            <a:avLst/>
          </a:prstGeom>
        </p:spPr>
      </p:pic>
      <p:pic>
        <p:nvPicPr>
          <p:cNvPr id="10" name="Picture 9">
            <a:extLst>
              <a:ext uri="{FF2B5EF4-FFF2-40B4-BE49-F238E27FC236}">
                <a16:creationId xmlns:a16="http://schemas.microsoft.com/office/drawing/2014/main" id="{530D8D78-F93F-45C2-A03B-D6E6849941FD}"/>
              </a:ext>
            </a:extLst>
          </p:cNvPr>
          <p:cNvPicPr>
            <a:picLocks noChangeAspect="1"/>
          </p:cNvPicPr>
          <p:nvPr/>
        </p:nvPicPr>
        <p:blipFill>
          <a:blip r:embed="rId7"/>
          <a:stretch>
            <a:fillRect/>
          </a:stretch>
        </p:blipFill>
        <p:spPr>
          <a:xfrm>
            <a:off x="2850687" y="3890835"/>
            <a:ext cx="1128439" cy="1300991"/>
          </a:xfrm>
          <a:prstGeom prst="rect">
            <a:avLst/>
          </a:prstGeom>
        </p:spPr>
      </p:pic>
      <p:pic>
        <p:nvPicPr>
          <p:cNvPr id="1028" name="Picture 4" descr="Image result for asa logo transparent">
            <a:extLst>
              <a:ext uri="{FF2B5EF4-FFF2-40B4-BE49-F238E27FC236}">
                <a16:creationId xmlns:a16="http://schemas.microsoft.com/office/drawing/2014/main" id="{677C3516-6B18-4766-AAC4-A11806A535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783" y="1195086"/>
            <a:ext cx="3595688" cy="1685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as transparent logo">
            <a:extLst>
              <a:ext uri="{FF2B5EF4-FFF2-40B4-BE49-F238E27FC236}">
                <a16:creationId xmlns:a16="http://schemas.microsoft.com/office/drawing/2014/main" id="{09C6F9FD-A5E8-4E36-8120-54B27ABAB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3225" y="3713009"/>
            <a:ext cx="2204067" cy="9045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rstudio logo">
            <a:extLst>
              <a:ext uri="{FF2B5EF4-FFF2-40B4-BE49-F238E27FC236}">
                <a16:creationId xmlns:a16="http://schemas.microsoft.com/office/drawing/2014/main" id="{3BA33F57-8C07-4485-BEA3-8C69503A40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6909" y="5368950"/>
            <a:ext cx="3571875" cy="125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68BA82E-6401-42CB-8C84-608E9DC20E53}"/>
              </a:ext>
            </a:extLst>
          </p:cNvPr>
          <p:cNvPicPr>
            <a:picLocks noChangeAspect="1"/>
          </p:cNvPicPr>
          <p:nvPr/>
        </p:nvPicPr>
        <p:blipFill>
          <a:blip r:embed="rId11"/>
          <a:stretch>
            <a:fillRect/>
          </a:stretch>
        </p:blipFill>
        <p:spPr>
          <a:xfrm>
            <a:off x="477397" y="2425969"/>
            <a:ext cx="2143095" cy="380994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CC3D940-A6C8-48CE-9FD9-85AAFCF6CDEA}"/>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59A62A6-55B8-46F7-97B0-52BB75F7F681}"/>
              </a:ext>
            </a:extLst>
          </p:cNvPr>
          <p:cNvSpPr>
            <a:spLocks noGrp="1"/>
          </p:cNvSpPr>
          <p:nvPr>
            <p:ph type="title"/>
          </p:nvPr>
        </p:nvSpPr>
        <p:spPr>
          <a:xfrm>
            <a:off x="299146" y="340215"/>
            <a:ext cx="8545707" cy="685234"/>
          </a:xfrm>
        </p:spPr>
        <p:txBody>
          <a:bodyPr/>
          <a:lstStyle/>
          <a:p>
            <a:r>
              <a:rPr lang="en-US" dirty="0"/>
              <a:t>Frequently used R packages</a:t>
            </a:r>
          </a:p>
        </p:txBody>
      </p:sp>
      <p:pic>
        <p:nvPicPr>
          <p:cNvPr id="2052" name="Picture 4" descr="http://www.danieldsjoberg.com/gtsummary/reference/figures/logo.png">
            <a:extLst>
              <a:ext uri="{FF2B5EF4-FFF2-40B4-BE49-F238E27FC236}">
                <a16:creationId xmlns:a16="http://schemas.microsoft.com/office/drawing/2014/main" id="{5D3E0577-C800-4CD5-AAA9-66A82ECC5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127" y="2743199"/>
            <a:ext cx="2547892" cy="25478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plyr.png">
            <a:extLst>
              <a:ext uri="{FF2B5EF4-FFF2-40B4-BE49-F238E27FC236}">
                <a16:creationId xmlns:a16="http://schemas.microsoft.com/office/drawing/2014/main" id="{916709B4-D5EF-4B78-83FD-55A8A56EE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363" y="28719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oom.png">
            <a:extLst>
              <a:ext uri="{FF2B5EF4-FFF2-40B4-BE49-F238E27FC236}">
                <a16:creationId xmlns:a16="http://schemas.microsoft.com/office/drawing/2014/main" id="{2D97A431-2100-4CEC-BDA3-51B7BDEDE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563" y="1171846"/>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gplot2.png">
            <a:extLst>
              <a:ext uri="{FF2B5EF4-FFF2-40B4-BE49-F238E27FC236}">
                <a16:creationId xmlns:a16="http://schemas.microsoft.com/office/drawing/2014/main" id="{25D3E247-F1B8-4A95-B518-58D34DC571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933" y="11853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orcats.png">
            <a:extLst>
              <a:ext uri="{FF2B5EF4-FFF2-40B4-BE49-F238E27FC236}">
                <a16:creationId xmlns:a16="http://schemas.microsoft.com/office/drawing/2014/main" id="{662C35C6-634A-4D11-A45D-ECD89FE67C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731" y="4572000"/>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ipe.png">
            <a:extLst>
              <a:ext uri="{FF2B5EF4-FFF2-40B4-BE49-F238E27FC236}">
                <a16:creationId xmlns:a16="http://schemas.microsoft.com/office/drawing/2014/main" id="{9D957F57-3D8B-487C-8281-FB9074B79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2935" y="4572000"/>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ubridate.png">
            <a:extLst>
              <a:ext uri="{FF2B5EF4-FFF2-40B4-BE49-F238E27FC236}">
                <a16:creationId xmlns:a16="http://schemas.microsoft.com/office/drawing/2014/main" id="{56A19E85-7E53-451B-8B7D-02E3DE307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818" y="4572000"/>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github.com/rstudio/hex-stickers/raw/master/PNG/shiny.png">
            <a:extLst>
              <a:ext uri="{FF2B5EF4-FFF2-40B4-BE49-F238E27FC236}">
                <a16:creationId xmlns:a16="http://schemas.microsoft.com/office/drawing/2014/main" id="{1749025E-4EAC-4DF7-8007-CC910C4DA5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218" y="28719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github.com/rstudio/hex-stickers/raw/master/PNG/stringr.png">
            <a:extLst>
              <a:ext uri="{FF2B5EF4-FFF2-40B4-BE49-F238E27FC236}">
                <a16:creationId xmlns:a16="http://schemas.microsoft.com/office/drawing/2014/main" id="{7776264D-6228-4018-B807-3832E5A886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9037" y="2871923"/>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github.com/rstudio/hex-stickers/raw/master/PNG/tidyverse.png">
            <a:extLst>
              <a:ext uri="{FF2B5EF4-FFF2-40B4-BE49-F238E27FC236}">
                <a16:creationId xmlns:a16="http://schemas.microsoft.com/office/drawing/2014/main" id="{212D973C-20A5-453C-A963-8B986F867E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397" y="1158617"/>
            <a:ext cx="198014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github.com/rstudio/hex-stickers/raw/master/PNG/rmarkdown.png">
            <a:extLst>
              <a:ext uri="{FF2B5EF4-FFF2-40B4-BE49-F238E27FC236}">
                <a16:creationId xmlns:a16="http://schemas.microsoft.com/office/drawing/2014/main" id="{84BDA4AF-B336-4CDA-8565-1BF8F9E0FB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81480" y="2875256"/>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github.com/rstudio/hex-stickers/raw/master/PNG/glue.png">
            <a:extLst>
              <a:ext uri="{FF2B5EF4-FFF2-40B4-BE49-F238E27FC236}">
                <a16:creationId xmlns:a16="http://schemas.microsoft.com/office/drawing/2014/main" id="{85050830-CB14-4E3E-8BEB-E89D7F2112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5139" y="4585477"/>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s://github.com/rstudio/hex-stickers/raw/master/PNG/knitr.png">
            <a:extLst>
              <a:ext uri="{FF2B5EF4-FFF2-40B4-BE49-F238E27FC236}">
                <a16:creationId xmlns:a16="http://schemas.microsoft.com/office/drawing/2014/main" id="{47B6D018-6A5E-4DB4-A79D-BE74CD4B3B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26261" y="1171846"/>
            <a:ext cx="197220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labelled: Manipulating labelled vectors in R">
            <a:extLst>
              <a:ext uri="{FF2B5EF4-FFF2-40B4-BE49-F238E27FC236}">
                <a16:creationId xmlns:a16="http://schemas.microsoft.com/office/drawing/2014/main" id="{C342C4D1-A971-45AD-8CC7-BF45281F650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66021" y="4554089"/>
            <a:ext cx="197974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77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Get a Masters (or a PhD!) </a:t>
            </a:r>
          </a:p>
        </p:txBody>
      </p:sp>
      <p:pic>
        <p:nvPicPr>
          <p:cNvPr id="41986" name="Picture 2" descr="https://upload.wikimedia.org/wikipedia/en/thumb/3/3a/Harvard_Wreath_Logo_1.svg/1051px-Harvard_Wreath_Logo_1.svg.png"/>
          <p:cNvPicPr>
            <a:picLocks noChangeAspect="1" noChangeArrowheads="1"/>
          </p:cNvPicPr>
          <p:nvPr/>
        </p:nvPicPr>
        <p:blipFill>
          <a:blip r:embed="rId2"/>
          <a:srcRect/>
          <a:stretch>
            <a:fillRect/>
          </a:stretch>
        </p:blipFill>
        <p:spPr bwMode="auto">
          <a:xfrm>
            <a:off x="5570749" y="979714"/>
            <a:ext cx="2189857" cy="2133600"/>
          </a:xfrm>
          <a:prstGeom prst="rect">
            <a:avLst/>
          </a:prstGeom>
          <a:noFill/>
        </p:spPr>
      </p:pic>
      <p:pic>
        <p:nvPicPr>
          <p:cNvPr id="41992" name="Picture 8" descr="http://faculty.washington.edu/lbuckley/wordpress/wp-content/uploads/2013/05/UniversityWash.jpg"/>
          <p:cNvPicPr>
            <a:picLocks noChangeAspect="1" noChangeArrowheads="1"/>
          </p:cNvPicPr>
          <p:nvPr/>
        </p:nvPicPr>
        <p:blipFill>
          <a:blip r:embed="rId3"/>
          <a:srcRect t="4536" b="5045"/>
          <a:stretch>
            <a:fillRect/>
          </a:stretch>
        </p:blipFill>
        <p:spPr bwMode="auto">
          <a:xfrm>
            <a:off x="3383527" y="2690037"/>
            <a:ext cx="2187222" cy="1977656"/>
          </a:xfrm>
          <a:prstGeom prst="rect">
            <a:avLst/>
          </a:prstGeom>
          <a:noFill/>
        </p:spPr>
      </p:pic>
      <p:pic>
        <p:nvPicPr>
          <p:cNvPr id="41994" name="Picture 10" descr="https://upload.wikimedia.org/wikipedia/en/4/47/Bloomberg.logo.small.horizontal.blue.png"/>
          <p:cNvPicPr>
            <a:picLocks noChangeAspect="1" noChangeArrowheads="1"/>
          </p:cNvPicPr>
          <p:nvPr/>
        </p:nvPicPr>
        <p:blipFill>
          <a:blip r:embed="rId4"/>
          <a:srcRect/>
          <a:stretch>
            <a:fillRect/>
          </a:stretch>
        </p:blipFill>
        <p:spPr bwMode="auto">
          <a:xfrm>
            <a:off x="-119824" y="3117743"/>
            <a:ext cx="3503351" cy="1589380"/>
          </a:xfrm>
          <a:prstGeom prst="rect">
            <a:avLst/>
          </a:prstGeom>
          <a:noFill/>
        </p:spPr>
      </p:pic>
      <p:pic>
        <p:nvPicPr>
          <p:cNvPr id="10" name="Picture 9" descr="https://cstest.s3.amazonaws.com/teams/60/north-carolina-chapel-hill-university-of-logo.gi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rot="21375431">
            <a:off x="720506" y="4560353"/>
            <a:ext cx="1632021" cy="1555349"/>
          </a:xfrm>
          <a:prstGeom prst="rect">
            <a:avLst/>
          </a:prstGeom>
          <a:noFill/>
        </p:spPr>
      </p:pic>
      <p:pic>
        <p:nvPicPr>
          <p:cNvPr id="41998" name="Picture 14" descr="http://vpcomm.umich.edu/assets/brand/home/logo.png"/>
          <p:cNvPicPr>
            <a:picLocks noChangeAspect="1" noChangeArrowheads="1"/>
          </p:cNvPicPr>
          <p:nvPr/>
        </p:nvPicPr>
        <p:blipFill>
          <a:blip r:embed="rId6"/>
          <a:srcRect/>
          <a:stretch>
            <a:fillRect/>
          </a:stretch>
        </p:blipFill>
        <p:spPr bwMode="auto">
          <a:xfrm>
            <a:off x="2860992" y="4894102"/>
            <a:ext cx="1393705" cy="1471588"/>
          </a:xfrm>
          <a:prstGeom prst="rect">
            <a:avLst/>
          </a:prstGeom>
          <a:noFill/>
        </p:spPr>
      </p:pic>
      <p:pic>
        <p:nvPicPr>
          <p:cNvPr id="42008" name="Picture 24" descr="http://cc-gems.genome.wustl.edu/Images/WashU_DoP_LOGO.png"/>
          <p:cNvPicPr>
            <a:picLocks noChangeAspect="1" noChangeArrowheads="1"/>
          </p:cNvPicPr>
          <p:nvPr/>
        </p:nvPicPr>
        <p:blipFill>
          <a:blip r:embed="rId7"/>
          <a:srcRect b="29556"/>
          <a:stretch>
            <a:fillRect/>
          </a:stretch>
        </p:blipFill>
        <p:spPr bwMode="auto">
          <a:xfrm>
            <a:off x="147152" y="979714"/>
            <a:ext cx="5423597" cy="787048"/>
          </a:xfrm>
          <a:prstGeom prst="rect">
            <a:avLst/>
          </a:prstGeom>
          <a:noFill/>
        </p:spPr>
      </p:pic>
      <p:pic>
        <p:nvPicPr>
          <p:cNvPr id="42010" name="Picture 26" descr="http://serc.carleton.edu/download/images/50692/university_mn_logo.png"/>
          <p:cNvPicPr>
            <a:picLocks noChangeAspect="1" noChangeArrowheads="1"/>
          </p:cNvPicPr>
          <p:nvPr/>
        </p:nvPicPr>
        <p:blipFill>
          <a:blip r:embed="rId8"/>
          <a:srcRect/>
          <a:stretch>
            <a:fillRect/>
          </a:stretch>
        </p:blipFill>
        <p:spPr bwMode="auto">
          <a:xfrm>
            <a:off x="783010" y="2007794"/>
            <a:ext cx="2077982" cy="1227741"/>
          </a:xfrm>
          <a:prstGeom prst="rect">
            <a:avLst/>
          </a:prstGeom>
          <a:noFill/>
        </p:spPr>
      </p:pic>
      <p:sp>
        <p:nvSpPr>
          <p:cNvPr id="42012" name="AutoShape 28" descr="Image result for ucla official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42014" name="AutoShape 30" descr="data:image/png;base64,iVBORw0KGgoAAAANSUhEUgAAARAAAAB2CAMAAAA3DjzUAAAA1VBMVEUeXqD7tyf///8aXJ8AT5n7sQD7th/7swr7tRn7tiH90oUAVpyfsc4bXZ8AUZr2+/8ATJhxj7r/4rIrZaP947r+7ND8ynL8wVT/9eX///lff7EAQ5Ti6/UAVZy0wtkASJb8xWD/8Nr82JzX3+t7mcGRp8hGcaozaKXC0eT/++//6sb805DM1uX///v92qJOfLH7uznh6PL8yGqpu9T7vUNoh7V3e36djWr8w1rFnVNdeK26yN2VrMwAOZBRbYv6pwA2ZJe2mVpCZ5KJhHaFnMH90IgAJ4kDe8/9AAANgUlEQVR4nO2cC5eiOBqGJeEqCqioYImIqAii4m3HGZ3t6R3d//+TNsFrEKsswK5yx/ecPt2lLZU8Jvm+N7dc7qWXXnrppZdeeumll1566aWPBA9/nXXxc7FYPPz8DxCuK6qyKBpY4lmYAHT6TsWp5HLhK4ZES0gKjYT+Nr666NnJUEzTfHtTTFQxw4DFikPP/YjsCSIiFaY20uGlAVILa74pbHq9rvjV9Ugssr1Do9QaDHzbntrNZlMOZdsgqgaqr9ICuq6P9Ks3sWz6q+qTSlA0xErl4oWisUG1dJG0gyzLAkCrUwESxYfiOgcg+uwHwzAcz+N3F0F9tZrVavlhfjgc2fTTjSvQUIz+cjv3u+eiQ2kD3F1tNlvVF4sFIkDxHMeXgbbgWSRhL/4EpMZTFIVfYkMhVqEYRn8yIKJkmv3u3LebqHX3Tt0dinPgtrmwGRyrT1Es39HqLHVWBMi1BP5pgOCoIUpSf7tGYwMAerXTOQOBIhoVgus6CuwquPw5cyCo44pfELohNIxcv1Ga4zFS16rqLkAjQO0ERIQDoLGxVWSFRwIxSutuo18RJfEXQhFpJTfZFtYYhlstd2oIBof6AZ8/AhGdNagu4mtIKmsg0hoVqunPe6WJpBiPj9dFiJOowsCeok7iqsNaO+AZ/jAonIAYjg+qMf3l8UBgxQa1MoplQJ76623fNOlHNZUiFHFcRf+iN+j3aeVaIKBQcNkBjkDEvg08ho2t34OBiEu5+gOVadWpupiKbM8bDxhRiuGIseyum6AkYiBjnDII0bIfgIh9GZSZu3BkD2QD8hx+LArXQa1c1RCWuZIpDDR8KmK/W1hP8YgBlhABGQ1j67sHIk6mYCxc0folQGBlABbHpsliKDOU12XXaVBYVUyn1ApHDE0dzsZ3AJEKoMzf11+yB+LIVkB++ofWbGQxtuIhQxSd7hqnGCNXrQUoeUR59sdA6ALI39thsgYiLsE48l0wHbCR0tLYDxk9NGTgHKN8DKsUey8Q7ouAII8YfQwbgEGumJLHZDsf4CHDUjv5OreHQWUBBMclssBnIDOG56JM0CjwKS9jylr96hlac5KyzyjrMK7m2wuBI8qfEAjLHCUgF9uOT90B9sLWghiM2d0Y6X63C3PAY6PDOT8GaSdUTF8fCtiURZ+dDAhbV72qpekjLBSp4swd3QKhIaqTeX31MB9yJxDkrztXJWPboJUWyMBdxduQ94CgKLeLBcLXgNxsTqfTcEasGQsEGjStmJtrIN1SqVu6tz6K7bavCi4sLDmXLvAiINfP/QgIH+THFtjEA1lPJv2+g0yQaa5jgYQlFgvXQBTJuNuRQKepxZRbKIOUgTcJEG6o6QAMJjAWSMFEURyGRugGkNwNIOInAoTRldWYpsvtQCtdspoECFMGg5JkoCrHAjllAp8G8onGjgaiWUx8YxeabKbqM/cAiYZIpiw39nPBXwYEOjaIHew5D6QLvHcACWqdMREiEZDD2PdlQLDTjQXCDFMavA+BABe5SI2IRJ8BwlO42uEfIUMgxhYMYzNCNtDTGbwbQASeOQKRm+tmYiBt4qmZAYG5NVjEm2zGkpdp+kw8EGExG1qgBHOwsRSV/04TAhngFakLgcyARJ3uWdzwogRZAWF3lg5kH687QhQL35K2kE24UHmh8JEZAMFO98aspYAMXiVFn4kFwqvAL/1xemxSILnKlc5VSgWEnt82lZyVyuBhIFzUySAgfxjn6cnEQIp4z8OlzjVOB+RPmVwCIx7USWXwsJehVrtaFMhlApwYyDtKBSR0ujd4UOwKDFJ1Gd3zXKASz//uQOhexOlell4IqnKKyXfTx577yYC8+frsskDCgsj/yiBF4KVb66UhPRcQ7HSJBsJ41MWzuLw+MD8N4iRJEWHluYBEna7AEpO07MKS0zne4pMBkZDT5YlfOiIAMV6aPpPDSz5PBQRWfNLpMmVATBalnhR5MiDI6VpEj6GqwL1sMgKn26kmEp8NSI90uvzMlUHn8hWmKpfS7O98LiDY6RJpKrJzc6BePozLg8I/B0ix0rQC4qNl0G9al4wEKp3Bey4g0TVdYeFOkdkjljW5qtz4xwBRkNMllhjbYG4sQYcIxDvQ+8ZA8L53wzAkmj4vyyUH8iaTpeHGoGv0ZevyYWx75H9DIPDNfHt7MxUDOv1JqdsrFArOceklMRDkdKvEmi6DN4VUBuByXEEGD6QweA8CAvu23cSLuEeNgNxPPWOGnO6YzNvBWhSlDVmQsNl8OyAT4GqWVa16nqeWy+Ph0MoAiOLrxBQfkwf+chJdluBrup/c4D0IiDgBZbzznRJ4Ltz8wXv3AKHNiJTLFc6rNV1GDbdlDuQR0W4CSzYSb515HJAxwwoXe/LuASLOB1FdpuHI6XqEkRGC1U7VcI8kG44Klon7zAOBkDPBdwCBog1cQoCY/5LmoE0+VMA7EJn60BuT+TwYJDZ43w3Iqn2hunYJBDo+uN40S4WbVYnfJfD61EkaZ74ZkBG3P2iyF2NdAok63dtivOQG71cDCc+avAOEWBSJALm1pnslVJL5NwMCbwCBlb7jVGKAGLBYfB8IzA0iH3tHIz9pn8kYyButKJKEcvUbQOgC3oLWvAaCw6RB+7FA4OGEa9Tp3hbnJTZ42QLxC3N86hSv5MYDCbdlaq5+BWR/bFWOAwJzjb6piGIDlImSvrPPHhu8hH0mWyCXugFEzwtUEFm9Zz19dPgUew2kmFvL01bJiK7pBgHK9/ir/arhA1e6//VA2EVnmM/XZqtFEOATNmQZT0Bq3PV3i3NZFF+ogNz4cQQyAC4+6Uuu6aL0S68OZ/WAQp+MPFAIPJBwlihDIBTLhAdO+f3h1Eidz0Bu7WUIT66SnE5AFvmxp3nkm65s4zORVrmTb6PGQnw0ucHLEsi7+hBIjM5AEGqhTjQQvBfEaXQLgyY+xVH1yuSSZs213/6fgeDPkM2H6QDfMU0JBfJSC59gIBf0KEuWEhm8d4GIhkHfv6XqPfFBNTWQyHuqOwLyulTBp5/+/HMy1aMLWNtEu6tuAoEiLeETZ3IWQHjBA36lmCUQiqsPVQvgXXYw123g9QliZjWpwYsFgmCY4nLu4xNnVofIhhIB4SnEI8zcMwRC8Qxqd/hcGXTkJkr2yG0jTEKDFwfkD7q/8fH8nxueUSUjIQHkPq+Fyg38/QxQlkDwf/AOQPAFHBbx9TCqnCjOxAHxMQvL2y1izqiegRhbGVXujlyaq1tg8Lb/th4FxPpBzXZEU+bbyQzeNRAPhXZ1OKOY2CPKZyBQ7Mn6+GMimEfrOPH1MCCMwEW+PHZk5xQRfjbUXAER8sP2gr3K/Y7v/qgegeSgVGqC6tX5uSiPlQXmJ8/6OCBX7/Ge7Be6feWTzeQKCCVcHzk7iWU8YJ8mesKz7lr93ZGVa7ugIJ0+8SuBhNZKBp+cKroG8o5YPDo6F2mbSLeAno+d1xPCk5lMTZd7F2sCoZc5XioT5vnnm1gyBkLx3GqoaqD7uXTkM0D4BeIBiQ1LRbonI1/LHwBw+zUHvOxABfX6qr3TZSI/Qva/Wi6Xx+Nxp7PbISsYXtVTxwsWLM+ctYeVDgheAkH57OOA8JwGBrnIBi5oLJtApX4wDLVoz2r54XhcVr1q1bIsTXNdALrEEhQCcqGRHl7mdLjHqYrlqSrGNdzlMSrtCORGt3wfCBL3QCB8oIF1zKKpCO3w4MPhdOpBsiw3p7Y/aBjkDV/4xjunP1kuu9vNpjCfr/ENZ9PDXV8ErPBxJ3PHx858fCUQfqWBuRKX+8G3Fp4XtH1/PS9set1lY+LkJLzW/WaaVzsCw6v/RFHEV9zhI6vhjXDh/0U+zek3Go1Sd9vbFArz1nrg+8ViCMQq72b1hYDnFr4JEGZ2iwfuNk4lZ9CmqSh0OKGa7Lak4p4UvjMQw1IURAvbEZjr+c3w1h91nG8HHHPOCb4KiMAxdRQ9bx8lPd39+BChTjZZbud2eH+FVi3n68zh1oYvAILnAtlFXkXRU3pgnT8o5KHp9LstOxxpRhqiwvLsA4AUK8ATbgQ1lueoxWyouniNfZtiC3lGKkJReZOc8HI53Fqsct56RAvR1fa1bUG9hAtqYxVfBDVdoxT4u1zcWISGIuUa3U0rHFjko7mLb+YJgMCSDdwxSxBGKRI/K1v4ULu83jb68P5z+b9GEA280Okvu63BJATi5hfM+f6TNEDwPOFWBu5u72CEMNzPynjThdxcdyuiCD/vGH+N8MASLupBB7cV4A3ruPyEE0sCJJejxVYTWDO8vrFo18YWZmGvt46iGI8MHtkJ5vC4gkfbKgrMC/Z0BV1CIMjIN1pgpOaHKr4mrekXthOoSN+rl7wrfC1JpdSbh1NbVbVTO85tJQSC8+/lFODVMXvT6Ds4tcq6zA8XFCUR5SsbDAVfMZWnEJTPm7vz44yuv+nTSdPM76H9RadOdxBmK66XD8ZJgeBmh9zE9xw+PyeIamI63Va4aKCDLi0az/sVZyYRX2RYQskK6P7199/FF5FcGJZRsjLp//bz52/fJa38cuEr93/+/vfv2V6k+dyC//rt57+fKIV4uCD8z18vHoSeOI946aWXXnrppZdeeumll16K6H/iuecBEPRb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pic>
        <p:nvPicPr>
          <p:cNvPr id="42018" name="Picture 34" descr="https://blogs.uoregon.edu/newmediaculture/files/2015/11/UCLA-banner-141e5fm.png"/>
          <p:cNvPicPr>
            <a:picLocks noChangeAspect="1" noChangeArrowheads="1"/>
          </p:cNvPicPr>
          <p:nvPr/>
        </p:nvPicPr>
        <p:blipFill>
          <a:blip r:embed="rId9">
            <a:clrChange>
              <a:clrFrom>
                <a:srgbClr val="1E5EA0"/>
              </a:clrFrom>
              <a:clrTo>
                <a:srgbClr val="1E5EA0">
                  <a:alpha val="0"/>
                </a:srgbClr>
              </a:clrTo>
            </a:clrChange>
          </a:blip>
          <a:srcRect/>
          <a:stretch>
            <a:fillRect/>
          </a:stretch>
        </p:blipFill>
        <p:spPr bwMode="auto">
          <a:xfrm>
            <a:off x="6232129" y="4707123"/>
            <a:ext cx="2911871" cy="1261811"/>
          </a:xfrm>
          <a:prstGeom prst="rect">
            <a:avLst/>
          </a:prstGeom>
          <a:noFill/>
        </p:spPr>
      </p:pic>
      <p:pic>
        <p:nvPicPr>
          <p:cNvPr id="42022" name="Picture 38" descr="http://www.bu.edu/brand/files/2012/10/BU-Master-Logo.gif"/>
          <p:cNvPicPr>
            <a:picLocks noChangeAspect="1" noChangeArrowheads="1"/>
          </p:cNvPicPr>
          <p:nvPr/>
        </p:nvPicPr>
        <p:blipFill>
          <a:blip r:embed="rId10"/>
          <a:srcRect/>
          <a:stretch>
            <a:fillRect/>
          </a:stretch>
        </p:blipFill>
        <p:spPr bwMode="auto">
          <a:xfrm>
            <a:off x="3074091" y="1602981"/>
            <a:ext cx="1800225" cy="809626"/>
          </a:xfrm>
          <a:prstGeom prst="rect">
            <a:avLst/>
          </a:prstGeom>
          <a:noFill/>
        </p:spPr>
      </p:pic>
      <p:pic>
        <p:nvPicPr>
          <p:cNvPr id="42024" name="Picture 40" descr="https://upload.wikimedia.org/wikipedia/en/thumb/e/e8/ColumbiaNYUCoat.svg/1163px-ColumbiaNYUCoat.svg.png"/>
          <p:cNvPicPr>
            <a:picLocks noChangeAspect="1" noChangeArrowheads="1"/>
          </p:cNvPicPr>
          <p:nvPr/>
        </p:nvPicPr>
        <p:blipFill>
          <a:blip r:embed="rId11"/>
          <a:srcRect/>
          <a:stretch>
            <a:fillRect/>
          </a:stretch>
        </p:blipFill>
        <p:spPr bwMode="auto">
          <a:xfrm>
            <a:off x="4455068" y="4894102"/>
            <a:ext cx="1777061" cy="1564670"/>
          </a:xfrm>
          <a:prstGeom prst="rect">
            <a:avLst/>
          </a:prstGeom>
          <a:noFill/>
        </p:spPr>
      </p:pic>
      <p:pic>
        <p:nvPicPr>
          <p:cNvPr id="2050" name="Picture 2" descr="Image result for vanderbilt university logo transparent">
            <a:extLst>
              <a:ext uri="{FF2B5EF4-FFF2-40B4-BE49-F238E27FC236}">
                <a16:creationId xmlns:a16="http://schemas.microsoft.com/office/drawing/2014/main" id="{2CED7137-36ED-41E2-B337-C084A5A52A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1878" y="3574555"/>
            <a:ext cx="3074091" cy="631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Got to conferences and never stop </a:t>
            </a:r>
            <a:br>
              <a:rPr lang="en-US" dirty="0"/>
            </a:br>
            <a:r>
              <a:rPr lang="en-US" dirty="0"/>
              <a:t>		    learning &amp; networking! </a:t>
            </a:r>
          </a:p>
        </p:txBody>
      </p:sp>
      <p:sp>
        <p:nvSpPr>
          <p:cNvPr id="49154" name="AutoShape 2" descr="https://upload.wikimedia.org/wikipedia/commons/1/10/SAS_logo_horiz.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49156" name="AutoShape 4" descr="https://upload.wikimedia.org/wikipedia/commons/1/10/SAS_logo_horiz.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pic>
        <p:nvPicPr>
          <p:cNvPr id="49160" name="Picture 8" descr="http://www.amstat.org/meetings/jsm/2016/images/jsm2016logo4.png"/>
          <p:cNvPicPr>
            <a:picLocks noChangeAspect="1" noChangeArrowheads="1"/>
          </p:cNvPicPr>
          <p:nvPr/>
        </p:nvPicPr>
        <p:blipFill>
          <a:blip r:embed="rId2"/>
          <a:srcRect/>
          <a:stretch>
            <a:fillRect/>
          </a:stretch>
        </p:blipFill>
        <p:spPr bwMode="auto">
          <a:xfrm>
            <a:off x="6064927" y="3866511"/>
            <a:ext cx="2780334" cy="2601484"/>
          </a:xfrm>
          <a:prstGeom prst="rect">
            <a:avLst/>
          </a:prstGeom>
          <a:noFill/>
        </p:spPr>
      </p:pic>
      <p:pic>
        <p:nvPicPr>
          <p:cNvPr id="49162" name="Picture 10" descr="http://support.sas.com/events/sasglobalforum/2014/images/SGF_footer_logo.png"/>
          <p:cNvPicPr>
            <a:picLocks noChangeAspect="1" noChangeArrowheads="1"/>
          </p:cNvPicPr>
          <p:nvPr/>
        </p:nvPicPr>
        <p:blipFill>
          <a:blip r:embed="rId3">
            <a:biLevel thresh="50000"/>
          </a:blip>
          <a:srcRect/>
          <a:stretch>
            <a:fillRect/>
          </a:stretch>
        </p:blipFill>
        <p:spPr bwMode="auto">
          <a:xfrm>
            <a:off x="5834391" y="906120"/>
            <a:ext cx="2938499" cy="1184693"/>
          </a:xfrm>
          <a:prstGeom prst="rect">
            <a:avLst/>
          </a:prstGeom>
          <a:noFill/>
        </p:spPr>
      </p:pic>
      <p:pic>
        <p:nvPicPr>
          <p:cNvPr id="49168" name="Picture 16" descr="https://pbs.twimg.com/profile_images/507583337339166720/3riJIvAo.png"/>
          <p:cNvPicPr>
            <a:picLocks noChangeAspect="1" noChangeArrowheads="1"/>
          </p:cNvPicPr>
          <p:nvPr/>
        </p:nvPicPr>
        <p:blipFill>
          <a:blip r:embed="rId4"/>
          <a:srcRect/>
          <a:stretch>
            <a:fillRect/>
          </a:stretch>
        </p:blipFill>
        <p:spPr bwMode="auto">
          <a:xfrm>
            <a:off x="3340949" y="3193831"/>
            <a:ext cx="2324044" cy="2324045"/>
          </a:xfrm>
          <a:prstGeom prst="rect">
            <a:avLst/>
          </a:prstGeom>
          <a:noFill/>
        </p:spPr>
      </p:pic>
      <p:pic>
        <p:nvPicPr>
          <p:cNvPr id="3074" name="Picture 2" descr="Image result for women in stats conference">
            <a:extLst>
              <a:ext uri="{FF2B5EF4-FFF2-40B4-BE49-F238E27FC236}">
                <a16:creationId xmlns:a16="http://schemas.microsoft.com/office/drawing/2014/main" id="{53445AF1-E5EB-4E87-9309-5E3013EB4C3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60280" y="2542632"/>
            <a:ext cx="3469741" cy="14052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cademy health logo">
            <a:extLst>
              <a:ext uri="{FF2B5EF4-FFF2-40B4-BE49-F238E27FC236}">
                <a16:creationId xmlns:a16="http://schemas.microsoft.com/office/drawing/2014/main" id="{A1A31CA7-9067-4F34-A545-C06D53C6A8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4391" y="2370139"/>
            <a:ext cx="2193087" cy="219308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rstudio.com/wp-content/uploads/2019/07/2020-logo-1200x240.png">
            <a:extLst>
              <a:ext uri="{FF2B5EF4-FFF2-40B4-BE49-F238E27FC236}">
                <a16:creationId xmlns:a16="http://schemas.microsoft.com/office/drawing/2014/main" id="{75D6DBCC-369F-4A50-A9CA-66D8968293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072" y="5517876"/>
            <a:ext cx="4750594" cy="95011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www.amstat.org/images/asaimages/meetings/hpsslogo.png">
            <a:extLst>
              <a:ext uri="{FF2B5EF4-FFF2-40B4-BE49-F238E27FC236}">
                <a16:creationId xmlns:a16="http://schemas.microsoft.com/office/drawing/2014/main" id="{5B1011A5-D872-453D-825E-3969D36E96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46" y="1214263"/>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0AB0A1-8BBC-44E1-BF33-769BCFB41A91}"/>
              </a:ext>
            </a:extLst>
          </p:cNvPr>
          <p:cNvSpPr txBox="1"/>
          <p:nvPr/>
        </p:nvSpPr>
        <p:spPr>
          <a:xfrm>
            <a:off x="1407318" y="1539742"/>
            <a:ext cx="1807370" cy="830997"/>
          </a:xfrm>
          <a:prstGeom prst="rect">
            <a:avLst/>
          </a:prstGeom>
          <a:noFill/>
        </p:spPr>
        <p:txBody>
          <a:bodyPr wrap="square" rtlCol="0">
            <a:spAutoFit/>
          </a:bodyPr>
          <a:lstStyle/>
          <a:p>
            <a:r>
              <a:rPr lang="en-US" sz="1200" b="1" spc="50" dirty="0">
                <a:solidFill>
                  <a:schemeClr val="bg1"/>
                </a:solidFill>
                <a:latin typeface="Albany AMT" panose="020B0604020202020204" pitchFamily="34" charset="0"/>
                <a:cs typeface="Albany AMT" panose="020B0604020202020204" pitchFamily="34" charset="0"/>
              </a:rPr>
              <a:t>International</a:t>
            </a:r>
          </a:p>
          <a:p>
            <a:r>
              <a:rPr lang="en-US" sz="1200" b="1" spc="50" dirty="0">
                <a:solidFill>
                  <a:schemeClr val="bg1"/>
                </a:solidFill>
                <a:latin typeface="Albany AMT" panose="020B0604020202020204" pitchFamily="34" charset="0"/>
                <a:cs typeface="Albany AMT" panose="020B0604020202020204" pitchFamily="34" charset="0"/>
              </a:rPr>
              <a:t>Conference on</a:t>
            </a:r>
          </a:p>
          <a:p>
            <a:r>
              <a:rPr lang="en-US" sz="1200" b="1" spc="50" dirty="0">
                <a:solidFill>
                  <a:schemeClr val="bg1"/>
                </a:solidFill>
                <a:latin typeface="Albany AMT" panose="020B0604020202020204" pitchFamily="34" charset="0"/>
                <a:cs typeface="Albany AMT" panose="020B0604020202020204" pitchFamily="34" charset="0"/>
              </a:rPr>
              <a:t>Health Policy</a:t>
            </a:r>
          </a:p>
          <a:p>
            <a:r>
              <a:rPr lang="en-US" sz="1200" b="1" spc="50" dirty="0">
                <a:solidFill>
                  <a:schemeClr val="bg1"/>
                </a:solidFill>
                <a:latin typeface="Albany AMT" panose="020B0604020202020204" pitchFamily="34" charset="0"/>
                <a:cs typeface="Albany AMT" panose="020B0604020202020204" pitchFamily="34" charset="0"/>
              </a:rPr>
              <a:t>Statistics</a:t>
            </a:r>
          </a:p>
        </p:txBody>
      </p:sp>
      <p:pic>
        <p:nvPicPr>
          <p:cNvPr id="3090" name="Picture 18" descr="https://www.enar.org/images/logo.png">
            <a:extLst>
              <a:ext uri="{FF2B5EF4-FFF2-40B4-BE49-F238E27FC236}">
                <a16:creationId xmlns:a16="http://schemas.microsoft.com/office/drawing/2014/main" id="{BA398D64-6048-4207-B74B-23D4D7EFF5F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836068" y="2025146"/>
            <a:ext cx="28289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ww.apha.org/-/media/images/global/apha-logo.ashx?h=137&amp;la=en&amp;w=339&amp;hash=28AE31382A77823E37E7B580BBF4A13F6BBB7596">
            <a:extLst>
              <a:ext uri="{FF2B5EF4-FFF2-40B4-BE49-F238E27FC236}">
                <a16:creationId xmlns:a16="http://schemas.microsoft.com/office/drawing/2014/main" id="{4F00CE2F-FEE2-48B7-8249-CBE54CF6635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5575" y="3940738"/>
            <a:ext cx="2874151" cy="11615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257E-C5E9-45B0-ACF2-1153175C3203}"/>
              </a:ext>
            </a:extLst>
          </p:cNvPr>
          <p:cNvSpPr>
            <a:spLocks noGrp="1"/>
          </p:cNvSpPr>
          <p:nvPr>
            <p:ph type="title"/>
          </p:nvPr>
        </p:nvSpPr>
        <p:spPr/>
        <p:txBody>
          <a:bodyPr/>
          <a:lstStyle/>
          <a:p>
            <a:r>
              <a:rPr lang="en-US" dirty="0"/>
              <a:t>Perk: Explore the US!</a:t>
            </a:r>
          </a:p>
        </p:txBody>
      </p:sp>
      <p:grpSp>
        <p:nvGrpSpPr>
          <p:cNvPr id="8" name="Group 7">
            <a:extLst>
              <a:ext uri="{FF2B5EF4-FFF2-40B4-BE49-F238E27FC236}">
                <a16:creationId xmlns:a16="http://schemas.microsoft.com/office/drawing/2014/main" id="{D49E253A-D69F-4C23-81B3-5B5E53CD422F}"/>
              </a:ext>
            </a:extLst>
          </p:cNvPr>
          <p:cNvGrpSpPr/>
          <p:nvPr/>
        </p:nvGrpSpPr>
        <p:grpSpPr>
          <a:xfrm>
            <a:off x="0" y="1029870"/>
            <a:ext cx="9197202" cy="5828130"/>
            <a:chOff x="0" y="790142"/>
            <a:chExt cx="9197202" cy="5828130"/>
          </a:xfrm>
        </p:grpSpPr>
        <p:pic>
          <p:nvPicPr>
            <p:cNvPr id="5" name="Picture 4">
              <a:extLst>
                <a:ext uri="{FF2B5EF4-FFF2-40B4-BE49-F238E27FC236}">
                  <a16:creationId xmlns:a16="http://schemas.microsoft.com/office/drawing/2014/main" id="{44F671AB-CC7D-4BBB-B72D-E4E3422323C4}"/>
                </a:ext>
              </a:extLst>
            </p:cNvPr>
            <p:cNvPicPr>
              <a:picLocks noChangeAspect="1"/>
            </p:cNvPicPr>
            <p:nvPr/>
          </p:nvPicPr>
          <p:blipFill>
            <a:blip r:embed="rId2"/>
            <a:stretch>
              <a:fillRect/>
            </a:stretch>
          </p:blipFill>
          <p:spPr>
            <a:xfrm>
              <a:off x="0" y="790142"/>
              <a:ext cx="9144000" cy="5828130"/>
            </a:xfrm>
            <a:prstGeom prst="rect">
              <a:avLst/>
            </a:prstGeom>
          </p:spPr>
        </p:pic>
        <p:pic>
          <p:nvPicPr>
            <p:cNvPr id="1026" name="Picture 2" descr="2019 Joint Statistical Meetings - Statistics: Making an Impact - Denver, Colorado">
              <a:extLst>
                <a:ext uri="{FF2B5EF4-FFF2-40B4-BE49-F238E27FC236}">
                  <a16:creationId xmlns:a16="http://schemas.microsoft.com/office/drawing/2014/main" id="{1268320C-E081-4B08-B129-B57996151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955" y="2728289"/>
              <a:ext cx="1055262" cy="6852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18 Joint Statistical Meetings - Lead With Statistics - Vancouver, British Columbia, Canada">
              <a:extLst>
                <a:ext uri="{FF2B5EF4-FFF2-40B4-BE49-F238E27FC236}">
                  <a16:creationId xmlns:a16="http://schemas.microsoft.com/office/drawing/2014/main" id="{DABCF125-D0C6-4485-A6A9-6E4466D11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1" y="987668"/>
              <a:ext cx="1126523" cy="581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17 Joint Statistical Meetings - Statistics:It's Essential - Baltimore, Maryland">
              <a:extLst>
                <a:ext uri="{FF2B5EF4-FFF2-40B4-BE49-F238E27FC236}">
                  <a16:creationId xmlns:a16="http://schemas.microsoft.com/office/drawing/2014/main" id="{7053EFE1-1F3E-4017-A20C-EF85EB202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905" y="3180716"/>
              <a:ext cx="799297" cy="547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B1012A-3F2E-4C88-B7AA-C88474C9CDF5}"/>
                </a:ext>
              </a:extLst>
            </p:cNvPr>
            <p:cNvPicPr>
              <a:picLocks noChangeAspect="1"/>
            </p:cNvPicPr>
            <p:nvPr/>
          </p:nvPicPr>
          <p:blipFill>
            <a:blip r:embed="rId6"/>
            <a:stretch>
              <a:fillRect/>
            </a:stretch>
          </p:blipFill>
          <p:spPr>
            <a:xfrm>
              <a:off x="6488674" y="4208015"/>
              <a:ext cx="948936" cy="319590"/>
            </a:xfrm>
            <a:prstGeom prst="rect">
              <a:avLst/>
            </a:prstGeom>
          </p:spPr>
        </p:pic>
        <p:pic>
          <p:nvPicPr>
            <p:cNvPr id="7" name="Picture 6">
              <a:extLst>
                <a:ext uri="{FF2B5EF4-FFF2-40B4-BE49-F238E27FC236}">
                  <a16:creationId xmlns:a16="http://schemas.microsoft.com/office/drawing/2014/main" id="{DD98AC44-C5AD-4B24-B031-EAB07815470C}"/>
                </a:ext>
              </a:extLst>
            </p:cNvPr>
            <p:cNvPicPr>
              <a:picLocks noChangeAspect="1"/>
            </p:cNvPicPr>
            <p:nvPr/>
          </p:nvPicPr>
          <p:blipFill>
            <a:blip r:embed="rId7"/>
            <a:stretch>
              <a:fillRect/>
            </a:stretch>
          </p:blipFill>
          <p:spPr>
            <a:xfrm>
              <a:off x="275323" y="4820515"/>
              <a:ext cx="1123544" cy="360813"/>
            </a:xfrm>
            <a:prstGeom prst="rect">
              <a:avLst/>
            </a:prstGeom>
          </p:spPr>
        </p:pic>
        <p:pic>
          <p:nvPicPr>
            <p:cNvPr id="1034" name="Picture 10" descr="ICHPS 2018">
              <a:extLst>
                <a:ext uri="{FF2B5EF4-FFF2-40B4-BE49-F238E27FC236}">
                  <a16:creationId xmlns:a16="http://schemas.microsoft.com/office/drawing/2014/main" id="{079D10F8-D2D5-4904-B48D-7DE1FCB2AD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051" y="4726582"/>
              <a:ext cx="903708" cy="5484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academyhealth.org/sites/default/files/styles/microsite_branding/public/hdp20_logo.jpg?itok=pCuuHuTE">
              <a:extLst>
                <a:ext uri="{FF2B5EF4-FFF2-40B4-BE49-F238E27FC236}">
                  <a16:creationId xmlns:a16="http://schemas.microsoft.com/office/drawing/2014/main" id="{E13241C7-F757-4F50-AE6E-812B479CD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6714" y="3562319"/>
              <a:ext cx="891235" cy="4277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2404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66800" y="2209800"/>
            <a:ext cx="7277100" cy="1943100"/>
          </a:xfrm>
          <a:prstGeom prst="rect">
            <a:avLst/>
          </a:prstGeom>
        </p:spPr>
        <p:txBody>
          <a:bodyPr vert="horz" lIns="91440" tIns="45720" rIns="91440" bIns="45720" rtlCol="0" anchor="t" anchorCtr="0">
            <a:normAutofit fontScale="82500" lnSpcReduction="1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800" b="1" i="1" u="none" strike="noStrike" kern="1200" cap="none" spc="0" normalizeH="0" baseline="0" noProof="0" dirty="0">
                <a:ln>
                  <a:noFill/>
                </a:ln>
                <a:solidFill>
                  <a:srgbClr val="FFFFFF"/>
                </a:solidFill>
                <a:effectLst/>
                <a:uLnTx/>
                <a:uFillTx/>
                <a:latin typeface="Adobe Caslon Pro" pitchFamily="18" charset="0"/>
                <a:ea typeface="+mn-ea"/>
                <a:cs typeface="Corbel"/>
              </a:rPr>
              <a:t>“The best thing about being a statistician is that you get to play in everyone's backyard.”</a:t>
            </a:r>
          </a:p>
        </p:txBody>
      </p:sp>
      <p:sp>
        <p:nvSpPr>
          <p:cNvPr id="4" name="TextBox 3"/>
          <p:cNvSpPr txBox="1"/>
          <p:nvPr/>
        </p:nvSpPr>
        <p:spPr>
          <a:xfrm>
            <a:off x="5295900" y="4657129"/>
            <a:ext cx="30480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Baskerville Old Face" pitchFamily="18" charset="0"/>
                <a:ea typeface="+mn-ea"/>
                <a:cs typeface="+mn-cs"/>
              </a:rPr>
              <a:t>John Tukey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7CB8-6F6E-40AB-8217-2D0BCC79169C}"/>
              </a:ext>
            </a:extLst>
          </p:cNvPr>
          <p:cNvSpPr>
            <a:spLocks noGrp="1"/>
          </p:cNvSpPr>
          <p:nvPr>
            <p:ph type="ctrTitle"/>
          </p:nvPr>
        </p:nvSpPr>
        <p:spPr>
          <a:xfrm>
            <a:off x="546100" y="2084800"/>
            <a:ext cx="7772400" cy="1470025"/>
          </a:xfrm>
        </p:spPr>
        <p:txBody>
          <a:bodyPr/>
          <a:lstStyle/>
          <a:p>
            <a:r>
              <a:rPr lang="en-US" dirty="0"/>
              <a:t>Thank you!</a:t>
            </a:r>
            <a:br>
              <a:rPr lang="en-US" dirty="0"/>
            </a:br>
            <a:endParaRPr lang="en-US" dirty="0"/>
          </a:p>
        </p:txBody>
      </p:sp>
      <p:sp>
        <p:nvSpPr>
          <p:cNvPr id="4" name="Rectangle 3">
            <a:extLst>
              <a:ext uri="{FF2B5EF4-FFF2-40B4-BE49-F238E27FC236}">
                <a16:creationId xmlns:a16="http://schemas.microsoft.com/office/drawing/2014/main" id="{04163170-A781-4858-8017-E62FEEF8C235}"/>
              </a:ext>
            </a:extLst>
          </p:cNvPr>
          <p:cNvSpPr/>
          <p:nvPr/>
        </p:nvSpPr>
        <p:spPr>
          <a:xfrm>
            <a:off x="415208" y="4270151"/>
            <a:ext cx="4572000" cy="1754326"/>
          </a:xfrm>
          <a:prstGeom prst="rect">
            <a:avLst/>
          </a:prstGeom>
        </p:spPr>
        <p:txBody>
          <a:bodyPr>
            <a:sp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ＭＳ Ｐゴシック" charset="0"/>
                <a:cs typeface="Arial" charset="0"/>
              </a:rPr>
              <a:t>Renee L. Gennarelli, MS</a:t>
            </a:r>
          </a:p>
          <a:p>
            <a:pPr marL="0" marR="0" lvl="0" indent="0" algn="l" defTabSz="4572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charset="0"/>
                <a:ea typeface="ＭＳ Ｐゴシック" charset="0"/>
                <a:cs typeface="Arial" charset="0"/>
              </a:rPr>
              <a:t>gennarer@mskcc.org</a:t>
            </a:r>
          </a:p>
          <a:p>
            <a:pPr marL="0" marR="0" lvl="0" indent="0" algn="l" defTabSz="457200" rtl="0" eaLnBrk="0" fontAlgn="base" latinLnBrk="0" hangingPunct="0">
              <a:lnSpc>
                <a:spcPct val="100000"/>
              </a:lnSpc>
              <a:spcBef>
                <a:spcPts val="0"/>
              </a:spcBef>
              <a:spcAft>
                <a:spcPct val="0"/>
              </a:spcAft>
              <a:buClrTx/>
              <a:buSzTx/>
              <a:buFontTx/>
              <a:buNone/>
              <a:tabLst/>
              <a:defRPr/>
            </a:pPr>
            <a:endParaRPr lang="en-US" dirty="0">
              <a:solidFill>
                <a:prstClr val="white"/>
              </a:solidFill>
              <a:latin typeface="Arial" charset="0"/>
              <a:ea typeface="ＭＳ Ｐゴシック" charset="0"/>
              <a:cs typeface="Arial" charset="0"/>
            </a:endParaRPr>
          </a:p>
          <a:p>
            <a:pPr lvl="0" eaLnBrk="0" fontAlgn="base" hangingPunct="0">
              <a:spcAft>
                <a:spcPct val="0"/>
              </a:spcAft>
              <a:defRPr/>
            </a:pPr>
            <a:r>
              <a:rPr lang="en-US" b="1" dirty="0">
                <a:solidFill>
                  <a:prstClr val="white"/>
                </a:solidFill>
                <a:latin typeface="Arial" charset="0"/>
                <a:ea typeface="ＭＳ Ｐゴシック" charset="0"/>
                <a:cs typeface="Arial" charset="0"/>
              </a:rPr>
              <a:t>Jessica A. Lavery, MS</a:t>
            </a:r>
          </a:p>
          <a:p>
            <a:pPr lvl="0" eaLnBrk="0" fontAlgn="base" hangingPunct="0">
              <a:spcAft>
                <a:spcPct val="0"/>
              </a:spcAft>
              <a:defRPr/>
            </a:pPr>
            <a:r>
              <a:rPr lang="en-US" dirty="0">
                <a:solidFill>
                  <a:prstClr val="white"/>
                </a:solidFill>
                <a:latin typeface="Arial" charset="0"/>
                <a:ea typeface="ＭＳ Ｐゴシック" charset="0"/>
                <a:cs typeface="Arial" charset="0"/>
              </a:rPr>
              <a:t>laveryj@mskcc.org</a:t>
            </a:r>
          </a:p>
          <a:p>
            <a:pPr marL="0" marR="0" lvl="0" indent="0" algn="l" defTabSz="457200" rtl="0" eaLnBrk="0" fontAlgn="base" latinLnBrk="0" hangingPunct="0">
              <a:lnSpc>
                <a:spcPct val="100000"/>
              </a:lnSpc>
              <a:spcBef>
                <a:spcPts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95459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Memorial Sloan Kettering Cancer Center</a:t>
            </a:r>
          </a:p>
        </p:txBody>
      </p:sp>
      <p:sp>
        <p:nvSpPr>
          <p:cNvPr id="3" name="Content Placeholder 2"/>
          <p:cNvSpPr>
            <a:spLocks noGrp="1"/>
          </p:cNvSpPr>
          <p:nvPr>
            <p:ph sz="half" idx="1"/>
          </p:nvPr>
        </p:nvSpPr>
        <p:spPr>
          <a:xfrm>
            <a:off x="457200" y="1166018"/>
            <a:ext cx="4038600" cy="5188600"/>
          </a:xfrm>
        </p:spPr>
        <p:txBody>
          <a:bodyPr>
            <a:normAutofit fontScale="92500" lnSpcReduction="20000"/>
          </a:bodyPr>
          <a:lstStyle/>
          <a:p>
            <a:r>
              <a:rPr lang="en-US" dirty="0"/>
              <a:t>Oldest and largest private cancer center in the world. </a:t>
            </a:r>
          </a:p>
          <a:p>
            <a:pPr lvl="1"/>
            <a:r>
              <a:rPr lang="en-US" dirty="0"/>
              <a:t>Memorial Hospital </a:t>
            </a:r>
          </a:p>
          <a:p>
            <a:pPr lvl="1"/>
            <a:r>
              <a:rPr lang="en-US" dirty="0"/>
              <a:t>Sloan Kettering Institute</a:t>
            </a:r>
          </a:p>
          <a:p>
            <a:r>
              <a:rPr lang="en-US" dirty="0"/>
              <a:t>Consistently ranked as one of the top 2 cancer hospital by </a:t>
            </a:r>
            <a:r>
              <a:rPr lang="en-US" i="1" dirty="0"/>
              <a:t>US News &amp; World Report.</a:t>
            </a:r>
            <a:r>
              <a:rPr lang="en-US" dirty="0"/>
              <a:t> </a:t>
            </a:r>
          </a:p>
          <a:p>
            <a:r>
              <a:rPr lang="en-US" dirty="0"/>
              <a:t>Treat over 400 different types of cancer each year</a:t>
            </a:r>
          </a:p>
          <a:p>
            <a:r>
              <a:rPr lang="en-US" dirty="0"/>
              <a:t>Currently leading over 1,100 clinical research studies</a:t>
            </a:r>
          </a:p>
        </p:txBody>
      </p:sp>
      <p:pic>
        <p:nvPicPr>
          <p:cNvPr id="5" name="Content Placeholder 4" descr="Memorial-Sloan-Kettering-Cancer-Center.jpg"/>
          <p:cNvPicPr>
            <a:picLocks noGrp="1" noChangeAspect="1"/>
          </p:cNvPicPr>
          <p:nvPr>
            <p:ph sz="half" idx="2"/>
          </p:nvPr>
        </p:nvPicPr>
        <p:blipFill>
          <a:blip r:embed="rId3"/>
          <a:stretch>
            <a:fillRect/>
          </a:stretch>
        </p:blipFill>
        <p:spPr>
          <a:xfrm flipH="1">
            <a:off x="4648200" y="2397171"/>
            <a:ext cx="4038600" cy="2477008"/>
          </a:xfrm>
        </p:spPr>
      </p:pic>
      <p:pic>
        <p:nvPicPr>
          <p:cNvPr id="7" name="Picture 6" descr="070fb0d.png"/>
          <p:cNvPicPr>
            <a:picLocks noChangeAspect="1"/>
          </p:cNvPicPr>
          <p:nvPr/>
        </p:nvPicPr>
        <p:blipFill>
          <a:blip r:embed="rId4">
            <a:clrChange>
              <a:clrFrom>
                <a:srgbClr val="0096D5"/>
              </a:clrFrom>
              <a:clrTo>
                <a:srgbClr val="0096D5">
                  <a:alpha val="0"/>
                </a:srgbClr>
              </a:clrTo>
            </a:clrChange>
          </a:blip>
          <a:srcRect l="78957" r="345"/>
          <a:stretch>
            <a:fillRect/>
          </a:stretch>
        </p:blipFill>
        <p:spPr>
          <a:xfrm>
            <a:off x="7190322" y="2683788"/>
            <a:ext cx="1496478" cy="2438400"/>
          </a:xfrm>
          <a:prstGeom prst="rect">
            <a:avLst/>
          </a:prstGeom>
        </p:spPr>
      </p:pic>
      <p:sp>
        <p:nvSpPr>
          <p:cNvPr id="8" name="TextBox 7"/>
          <p:cNvSpPr txBox="1"/>
          <p:nvPr/>
        </p:nvSpPr>
        <p:spPr>
          <a:xfrm>
            <a:off x="0" y="6488668"/>
            <a:ext cx="3314284" cy="276999"/>
          </a:xfrm>
          <a:prstGeom prst="rect">
            <a:avLst/>
          </a:prstGeom>
          <a:noFill/>
        </p:spPr>
        <p:txBody>
          <a:bodyPr wrap="square" rtlCol="0">
            <a:spAutoFit/>
          </a:bodyPr>
          <a:lstStyle/>
          <a:p>
            <a:r>
              <a:rPr lang="en-US" sz="1200" dirty="0"/>
              <a:t>www.mskcc.org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667160-93C6-4609-BFD1-3797C7216623}"/>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a:extLst>
              <a:ext uri="{FF2B5EF4-FFF2-40B4-BE49-F238E27FC236}">
                <a16:creationId xmlns:a16="http://schemas.microsoft.com/office/drawing/2014/main" id="{8CB1CACA-7D1B-4624-8545-7C1830F49CF1}"/>
              </a:ext>
            </a:extLst>
          </p:cNvPr>
          <p:cNvSpPr>
            <a:spLocks noGrp="1"/>
          </p:cNvSpPr>
          <p:nvPr>
            <p:ph type="title"/>
          </p:nvPr>
        </p:nvSpPr>
        <p:spPr/>
        <p:txBody>
          <a:bodyPr/>
          <a:lstStyle/>
          <a:p>
            <a:r>
              <a:rPr lang="en-US" dirty="0"/>
              <a:t>Department of Epidemiology and Biostatistics</a:t>
            </a:r>
          </a:p>
        </p:txBody>
      </p:sp>
      <p:graphicFrame>
        <p:nvGraphicFramePr>
          <p:cNvPr id="4" name="Content Placeholder 3">
            <a:extLst>
              <a:ext uri="{FF2B5EF4-FFF2-40B4-BE49-F238E27FC236}">
                <a16:creationId xmlns:a16="http://schemas.microsoft.com/office/drawing/2014/main" id="{B2EF5A0C-0C87-4198-AC4F-CC9041890B7D}"/>
              </a:ext>
            </a:extLst>
          </p:cNvPr>
          <p:cNvGraphicFramePr>
            <a:graphicFrameLocks noGrp="1"/>
          </p:cNvGraphicFramePr>
          <p:nvPr>
            <p:ph idx="1"/>
            <p:extLst/>
          </p:nvPr>
        </p:nvGraphicFramePr>
        <p:xfrm>
          <a:off x="71021" y="982663"/>
          <a:ext cx="9072978" cy="5871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219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667160-93C6-4609-BFD1-3797C7216623}"/>
              </a:ext>
            </a:extLst>
          </p:cNvPr>
          <p:cNvSpPr/>
          <p:nvPr/>
        </p:nvSpPr>
        <p:spPr>
          <a:xfrm>
            <a:off x="6633517" y="5842365"/>
            <a:ext cx="2372937" cy="1012055"/>
          </a:xfrm>
          <a:prstGeom prst="rect">
            <a:avLst/>
          </a:prstGeom>
          <a:solidFill>
            <a:srgbClr val="2986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1CACA-7D1B-4624-8545-7C1830F49CF1}"/>
              </a:ext>
            </a:extLst>
          </p:cNvPr>
          <p:cNvSpPr>
            <a:spLocks noGrp="1"/>
          </p:cNvSpPr>
          <p:nvPr>
            <p:ph type="title"/>
          </p:nvPr>
        </p:nvSpPr>
        <p:spPr/>
        <p:txBody>
          <a:bodyPr/>
          <a:lstStyle/>
          <a:p>
            <a:r>
              <a:rPr lang="en-US" dirty="0"/>
              <a:t>Master’s level track in Epi-Bio</a:t>
            </a:r>
          </a:p>
        </p:txBody>
      </p:sp>
      <p:graphicFrame>
        <p:nvGraphicFramePr>
          <p:cNvPr id="6" name="Content Placeholder 5">
            <a:extLst>
              <a:ext uri="{FF2B5EF4-FFF2-40B4-BE49-F238E27FC236}">
                <a16:creationId xmlns:a16="http://schemas.microsoft.com/office/drawing/2014/main" id="{24E70BC8-6449-4170-AECA-1CDF7EE69F1C}"/>
              </a:ext>
            </a:extLst>
          </p:cNvPr>
          <p:cNvGraphicFramePr>
            <a:graphicFrameLocks noGrp="1"/>
          </p:cNvGraphicFramePr>
          <p:nvPr>
            <p:ph idx="1"/>
            <p:extLst/>
          </p:nvPr>
        </p:nvGraphicFramePr>
        <p:xfrm>
          <a:off x="0" y="982663"/>
          <a:ext cx="8899525" cy="5176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09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So, what exactly do we do and how did we get here?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A160-C971-4557-AB57-910771D7C3F9}"/>
              </a:ext>
            </a:extLst>
          </p:cNvPr>
          <p:cNvSpPr>
            <a:spLocks noGrp="1"/>
          </p:cNvSpPr>
          <p:nvPr>
            <p:ph type="title"/>
          </p:nvPr>
        </p:nvSpPr>
        <p:spPr/>
        <p:txBody>
          <a:bodyPr/>
          <a:lstStyle/>
          <a:p>
            <a:r>
              <a:rPr lang="en-US" dirty="0"/>
              <a:t>My journey to MSK</a:t>
            </a:r>
          </a:p>
        </p:txBody>
      </p:sp>
      <p:sp>
        <p:nvSpPr>
          <p:cNvPr id="4" name="Rectangle 3">
            <a:extLst>
              <a:ext uri="{FF2B5EF4-FFF2-40B4-BE49-F238E27FC236}">
                <a16:creationId xmlns:a16="http://schemas.microsoft.com/office/drawing/2014/main" id="{CCB5DAD8-6173-4164-B29B-3F3AB5829BCE}"/>
              </a:ext>
            </a:extLst>
          </p:cNvPr>
          <p:cNvSpPr/>
          <p:nvPr/>
        </p:nvSpPr>
        <p:spPr>
          <a:xfrm>
            <a:off x="6445188" y="6081204"/>
            <a:ext cx="2698812" cy="7767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FCAF4991-2B3E-4323-B537-CE5679302B0F}"/>
              </a:ext>
            </a:extLst>
          </p:cNvPr>
          <p:cNvGraphicFramePr/>
          <p:nvPr>
            <p:extLst>
              <p:ext uri="{D42A27DB-BD31-4B8C-83A1-F6EECF244321}">
                <p14:modId xmlns:p14="http://schemas.microsoft.com/office/powerpoint/2010/main" val="2748076378"/>
              </p:ext>
            </p:extLst>
          </p:nvPr>
        </p:nvGraphicFramePr>
        <p:xfrm>
          <a:off x="958453" y="1218405"/>
          <a:ext cx="7227094" cy="4625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84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Center for Health Policy &amp; Outcomes</a:t>
            </a:r>
          </a:p>
        </p:txBody>
      </p:sp>
      <p:sp>
        <p:nvSpPr>
          <p:cNvPr id="3" name="Content Placeholder 2"/>
          <p:cNvSpPr>
            <a:spLocks noGrp="1"/>
          </p:cNvSpPr>
          <p:nvPr>
            <p:ph idx="1"/>
          </p:nvPr>
        </p:nvSpPr>
        <p:spPr>
          <a:xfrm>
            <a:off x="353948" y="2214998"/>
            <a:ext cx="8545707" cy="4039463"/>
          </a:xfrm>
        </p:spPr>
        <p:txBody>
          <a:bodyPr>
            <a:noAutofit/>
          </a:bodyPr>
          <a:lstStyle/>
          <a:p>
            <a:r>
              <a:rPr lang="en-US" sz="1900" dirty="0">
                <a:latin typeface="Arial" panose="020B0604020202020204" pitchFamily="34" charset="0"/>
                <a:cs typeface="Arial" panose="020B0604020202020204" pitchFamily="34" charset="0"/>
              </a:rPr>
              <a:t>Analyzes the healthcare systems through which cancer care is delivered</a:t>
            </a:r>
          </a:p>
          <a:p>
            <a:r>
              <a:rPr lang="en-US" sz="1900" b="1" i="1" dirty="0">
                <a:latin typeface="Arial" panose="020B0604020202020204" pitchFamily="34" charset="0"/>
                <a:cs typeface="Arial" panose="020B0604020202020204" pitchFamily="34" charset="0"/>
              </a:rPr>
              <a:t>Observational Research</a:t>
            </a:r>
          </a:p>
          <a:p>
            <a:pPr lvl="1"/>
            <a:r>
              <a:rPr lang="en-US" sz="1900" dirty="0">
                <a:latin typeface="Arial" panose="020B0604020202020204" pitchFamily="34" charset="0"/>
                <a:cs typeface="Arial" panose="020B0604020202020204" pitchFamily="34" charset="0"/>
              </a:rPr>
              <a:t>NCI’s Surveillance and Epidemiology End Results Program (SEER) cancer registry</a:t>
            </a:r>
          </a:p>
          <a:p>
            <a:pPr lvl="1"/>
            <a:r>
              <a:rPr lang="en-US" sz="1900" dirty="0">
                <a:latin typeface="Arial" panose="020B0604020202020204" pitchFamily="34" charset="0"/>
                <a:cs typeface="Arial" panose="020B0604020202020204" pitchFamily="34" charset="0"/>
              </a:rPr>
              <a:t>Medicare claims and discharge data</a:t>
            </a:r>
          </a:p>
          <a:p>
            <a:pPr lvl="1"/>
            <a:endParaRPr lang="en-US" sz="1900"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endParaRPr lang="en-US" sz="1900" i="1" dirty="0">
              <a:latin typeface="Arial" panose="020B0604020202020204" pitchFamily="34" charset="0"/>
              <a:cs typeface="Arial" panose="020B0604020202020204" pitchFamily="34" charset="0"/>
            </a:endParaRPr>
          </a:p>
          <a:p>
            <a:pPr marL="57150" indent="0">
              <a:buNone/>
            </a:pPr>
            <a:r>
              <a:rPr lang="en-US" sz="1900" i="1" dirty="0">
                <a:latin typeface="Arial" panose="020B0604020202020204" pitchFamily="34" charset="0"/>
                <a:cs typeface="Arial" panose="020B0604020202020204" pitchFamily="34" charset="0"/>
              </a:rPr>
              <a:t>Collaborative effort involving biostatisticians, epidemiologists,</a:t>
            </a:r>
          </a:p>
          <a:p>
            <a:pPr marL="57150" indent="0">
              <a:buNone/>
            </a:pPr>
            <a:r>
              <a:rPr lang="en-US" sz="1900" i="1" dirty="0">
                <a:latin typeface="Arial" panose="020B0604020202020204" pitchFamily="34" charset="0"/>
                <a:cs typeface="Arial" panose="020B0604020202020204" pitchFamily="34" charset="0"/>
              </a:rPr>
              <a:t>clinicians and health services researchers.</a:t>
            </a:r>
          </a:p>
          <a:p>
            <a:pPr marL="457200" lvl="1" indent="0">
              <a:buNone/>
            </a:pPr>
            <a:endParaRPr lang="en-US" sz="1900" dirty="0">
              <a:latin typeface="Adobe Fangsong Std R"/>
              <a:cs typeface="Arial" panose="020B0604020202020204" pitchFamily="34" charset="0"/>
            </a:endParaRPr>
          </a:p>
        </p:txBody>
      </p:sp>
      <p:sp>
        <p:nvSpPr>
          <p:cNvPr id="4" name="Rectangle 3"/>
          <p:cNvSpPr/>
          <p:nvPr/>
        </p:nvSpPr>
        <p:spPr>
          <a:xfrm>
            <a:off x="1154545" y="749437"/>
            <a:ext cx="6802582" cy="1569660"/>
          </a:xfrm>
          <a:prstGeom prst="rect">
            <a:avLst/>
          </a:prstGeom>
        </p:spPr>
        <p:txBody>
          <a:bodyPr wrap="square">
            <a:spAutoFit/>
          </a:bodyPr>
          <a:lstStyle/>
          <a:p>
            <a:pPr algn="ctr"/>
            <a:r>
              <a:rPr lang="en-US" sz="3200" b="1" i="1" dirty="0">
                <a:latin typeface="Arial" panose="020B0604020202020204" pitchFamily="34" charset="0"/>
                <a:cs typeface="Arial" panose="020B0604020202020204" pitchFamily="34" charset="0"/>
              </a:rPr>
              <a:t>Goal: develop evidence-based policy approaches that improve patient outcomes</a:t>
            </a:r>
          </a:p>
        </p:txBody>
      </p:sp>
    </p:spTree>
  </p:cSld>
  <p:clrMapOvr>
    <a:masterClrMapping/>
  </p:clrMapOvr>
</p:sld>
</file>

<file path=ppt/theme/theme1.xml><?xml version="1.0" encoding="utf-8"?>
<a:theme xmlns:a="http://schemas.openxmlformats.org/drawingml/2006/main" name="Slide  8">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lide 2 (1)">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plate 2">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0FD09F24-51EC-0C45-9F34-747050203015}" vid="{3AE9949D-495D-F540-AB51-099C5229726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E1EF3D4BFF234D82A88D78C1E63944" ma:contentTypeVersion="1" ma:contentTypeDescription="Create a new document." ma:contentTypeScope="" ma:versionID="189e4f04539f19d9d0a2dfbb64a7ece5">
  <xsd:schema xmlns:xsd="http://www.w3.org/2001/XMLSchema" xmlns:xs="http://www.w3.org/2001/XMLSchema" xmlns:p="http://schemas.microsoft.com/office/2006/metadata/properties" xmlns:ns1="http://schemas.microsoft.com/sharepoint/v3" targetNamespace="http://schemas.microsoft.com/office/2006/metadata/properties" ma:root="true" ma:fieldsID="d036889db86e0c9c632bd66a248c8a81"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1D70F4C3-88CD-4430-8305-E594CED2DB28}">
  <ds:schemaRefs>
    <ds:schemaRef ds:uri="http://schemas.microsoft.com/sharepoint/v3/contenttype/forms"/>
  </ds:schemaRefs>
</ds:datastoreItem>
</file>

<file path=customXml/itemProps2.xml><?xml version="1.0" encoding="utf-8"?>
<ds:datastoreItem xmlns:ds="http://schemas.openxmlformats.org/officeDocument/2006/customXml" ds:itemID="{57BC2B5D-9012-4F8A-A192-417665CB7C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3132C2-E85E-40AC-B130-CBE2F5FACED0}">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Slide  8</Template>
  <TotalTime>15490</TotalTime>
  <Words>1736</Words>
  <Application>Microsoft Office PowerPoint</Application>
  <PresentationFormat>On-screen Show (4:3)</PresentationFormat>
  <Paragraphs>265</Paragraphs>
  <Slides>37</Slides>
  <Notes>20</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ＭＳ Ｐゴシック</vt:lpstr>
      <vt:lpstr>Adobe Caslon Pro</vt:lpstr>
      <vt:lpstr>Adobe Fangsong Std R</vt:lpstr>
      <vt:lpstr>Albany AMT</vt:lpstr>
      <vt:lpstr>Arial</vt:lpstr>
      <vt:lpstr>Baskerville Old Face</vt:lpstr>
      <vt:lpstr>Calibri</vt:lpstr>
      <vt:lpstr>Corbel</vt:lpstr>
      <vt:lpstr>Slide  8</vt:lpstr>
      <vt:lpstr>Slide 2 (1)</vt:lpstr>
      <vt:lpstr>Template 2</vt:lpstr>
      <vt:lpstr>Data Driven</vt:lpstr>
      <vt:lpstr>PowerPoint Presentation</vt:lpstr>
      <vt:lpstr>What questions does biostatistics help answer?</vt:lpstr>
      <vt:lpstr>Memorial Sloan Kettering Cancer Center</vt:lpstr>
      <vt:lpstr>Department of Epidemiology and Biostatistics</vt:lpstr>
      <vt:lpstr>Master’s level track in Epi-Bio</vt:lpstr>
      <vt:lpstr>So, what exactly do we do and how did we get here?</vt:lpstr>
      <vt:lpstr>My journey to MSK</vt:lpstr>
      <vt:lpstr>Center for Health Policy &amp; Outcomes</vt:lpstr>
      <vt:lpstr>PowerPoint Presentation</vt:lpstr>
      <vt:lpstr>Center for Health Policy &amp; Outcomes</vt:lpstr>
      <vt:lpstr>PowerPoint Presentation</vt:lpstr>
      <vt:lpstr>Center for Health Policy &amp; Outcomes</vt:lpstr>
      <vt:lpstr>PowerPoint Presentation</vt:lpstr>
      <vt:lpstr>Statistical Evaluation of Oncology Drug Trial Portfolios &amp; the Potential  for Inappropriate Regulatory Approval</vt:lpstr>
      <vt:lpstr>PowerPoint Presentation</vt:lpstr>
      <vt:lpstr>Results: Exploring Type 1 Error </vt:lpstr>
      <vt:lpstr>Simulated Portfolio</vt:lpstr>
      <vt:lpstr>What is the chance of rejecting the null for at least one trial in the portfolio?</vt:lpstr>
      <vt:lpstr>How I got to MSK</vt:lpstr>
      <vt:lpstr>What’s next?</vt:lpstr>
      <vt:lpstr>Previous projects</vt:lpstr>
      <vt:lpstr>PowerPoint Presentation</vt:lpstr>
      <vt:lpstr>Current projects</vt:lpstr>
      <vt:lpstr>Hospital profiling project: Does hospital rank change after adjusting for cancer stage?</vt:lpstr>
      <vt:lpstr>Hospital profiling project: Hospital ranking based on standardized rates from two different measures, stratified by volume</vt:lpstr>
      <vt:lpstr>PowerPoint Presentation</vt:lpstr>
      <vt:lpstr>A day in the life</vt:lpstr>
      <vt:lpstr>Protocol development</vt:lpstr>
      <vt:lpstr>So you want to become a biostatistician…</vt:lpstr>
      <vt:lpstr>Step 1: Become a data nerd and join the stats community!</vt:lpstr>
      <vt:lpstr>Frequently used R packages</vt:lpstr>
      <vt:lpstr>Step 2: Get a Masters (or a PhD!) </vt:lpstr>
      <vt:lpstr>Step 3: Got to conferences and never stop        learning &amp; networking! </vt:lpstr>
      <vt:lpstr>Perk: Explore the US!</vt:lpstr>
      <vt:lpstr>PowerPoint Presentation</vt:lpstr>
      <vt:lpstr>Thank you! </vt:lpstr>
    </vt:vector>
  </TitlesOfParts>
  <Company>MSKCC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dc:title>
  <dc:creator>Renee Gennarelli</dc:creator>
  <cp:lastModifiedBy>Lavery, Jessica A./Epidemiology-Biostatistics</cp:lastModifiedBy>
  <cp:revision>135</cp:revision>
  <cp:lastPrinted>2019-04-25T20:20:29Z</cp:lastPrinted>
  <dcterms:created xsi:type="dcterms:W3CDTF">2016-03-08T15:41:23Z</dcterms:created>
  <dcterms:modified xsi:type="dcterms:W3CDTF">2019-09-12T20:27:25Z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0x010100E3E1EF3D4BFF234D82A88D78C1E63944</vt:lpwstr>
  </property>
</Properties>
</file>